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D2D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0" d="100"/>
          <a:sy n="60" d="100"/>
        </p:scale>
        <p:origin x="-780" y="-3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B73C6-29A2-427D-A628-87EEF23EA663}" type="datetimeFigureOut">
              <a:rPr lang="en-US" smtClean="0"/>
              <a:t>7/11/2016</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B581B-2ED7-45E4-8387-77C11C56C204}" type="slidenum">
              <a:rPr lang="en-US" smtClean="0"/>
              <a:t>‹#›</a:t>
            </a:fld>
            <a:endParaRPr lang="en-US"/>
          </a:p>
        </p:txBody>
      </p:sp>
    </p:spTree>
    <p:extLst>
      <p:ext uri="{BB962C8B-B14F-4D97-AF65-F5344CB8AC3E}">
        <p14:creationId xmlns:p14="http://schemas.microsoft.com/office/powerpoint/2010/main" val="163677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3B581B-2ED7-45E4-8387-77C11C56C204}" type="slidenum">
              <a:rPr lang="en-US" smtClean="0"/>
              <a:t>1</a:t>
            </a:fld>
            <a:endParaRPr lang="en-US"/>
          </a:p>
        </p:txBody>
      </p:sp>
    </p:spTree>
    <p:extLst>
      <p:ext uri="{BB962C8B-B14F-4D97-AF65-F5344CB8AC3E}">
        <p14:creationId xmlns:p14="http://schemas.microsoft.com/office/powerpoint/2010/main" val="62312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07" y="0"/>
            <a:ext cx="21440032" cy="867883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0216813"/>
            <a:ext cx="7375791" cy="100584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3540" y="770021"/>
            <a:ext cx="18666846" cy="2936027"/>
          </a:xfrm>
          <a:prstGeom prst="rect">
            <a:avLst/>
          </a:prstGeom>
        </p:spPr>
      </p:pic>
    </p:spTree>
    <p:extLst>
      <p:ext uri="{BB962C8B-B14F-4D97-AF65-F5344CB8AC3E}">
        <p14:creationId xmlns:p14="http://schemas.microsoft.com/office/powerpoint/2010/main" val="197164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1B8F4-D5C1-4BAB-BF06-E4A5E13C29C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42819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1B8F4-D5C1-4BAB-BF06-E4A5E13C29C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72885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1B8F4-D5C1-4BAB-BF06-E4A5E13C29C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251477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smtClean="0"/>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61B8F4-D5C1-4BAB-BF06-E4A5E13C29C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351331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61B8F4-D5C1-4BAB-BF06-E4A5E13C29CA}"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240693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61B8F4-D5C1-4BAB-BF06-E4A5E13C29CA}"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258684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61B8F4-D5C1-4BAB-BF06-E4A5E13C29CA}"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2656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1B8F4-D5C1-4BAB-BF06-E4A5E13C29CA}" type="datetimeFigureOut">
              <a:rPr lang="en-US" smtClean="0"/>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393403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Edit Master text styles</a:t>
            </a:r>
          </a:p>
        </p:txBody>
      </p:sp>
      <p:sp>
        <p:nvSpPr>
          <p:cNvPr id="5" name="Date Placeholder 4"/>
          <p:cNvSpPr>
            <a:spLocks noGrp="1"/>
          </p:cNvSpPr>
          <p:nvPr>
            <p:ph type="dt" sz="half" idx="10"/>
          </p:nvPr>
        </p:nvSpPr>
        <p:spPr/>
        <p:txBody>
          <a:bodyPr/>
          <a:lstStyle/>
          <a:p>
            <a:fld id="{5961B8F4-D5C1-4BAB-BF06-E4A5E13C29CA}"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305649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smtClean="0"/>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Edit Master text styles</a:t>
            </a:r>
          </a:p>
        </p:txBody>
      </p:sp>
      <p:sp>
        <p:nvSpPr>
          <p:cNvPr id="5" name="Date Placeholder 4"/>
          <p:cNvSpPr>
            <a:spLocks noGrp="1"/>
          </p:cNvSpPr>
          <p:nvPr>
            <p:ph type="dt" sz="half" idx="10"/>
          </p:nvPr>
        </p:nvSpPr>
        <p:spPr/>
        <p:txBody>
          <a:bodyPr/>
          <a:lstStyle/>
          <a:p>
            <a:fld id="{5961B8F4-D5C1-4BAB-BF06-E4A5E13C29CA}"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D4385-20B4-4E2E-97B4-219CF84881EB}" type="slidenum">
              <a:rPr lang="en-US" smtClean="0"/>
              <a:t>‹#›</a:t>
            </a:fld>
            <a:endParaRPr lang="en-US"/>
          </a:p>
        </p:txBody>
      </p:sp>
    </p:spTree>
    <p:extLst>
      <p:ext uri="{BB962C8B-B14F-4D97-AF65-F5344CB8AC3E}">
        <p14:creationId xmlns:p14="http://schemas.microsoft.com/office/powerpoint/2010/main" val="99131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5961B8F4-D5C1-4BAB-BF06-E4A5E13C29CA}" type="datetimeFigureOut">
              <a:rPr lang="en-US" smtClean="0"/>
              <a:t>7/11/2016</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CBCD4385-20B4-4E2E-97B4-219CF84881EB}" type="slidenum">
              <a:rPr lang="en-US" smtClean="0"/>
              <a:t>‹#›</a:t>
            </a:fld>
            <a:endParaRPr lang="en-US"/>
          </a:p>
        </p:txBody>
      </p:sp>
    </p:spTree>
    <p:extLst>
      <p:ext uri="{BB962C8B-B14F-4D97-AF65-F5344CB8AC3E}">
        <p14:creationId xmlns:p14="http://schemas.microsoft.com/office/powerpoint/2010/main" val="19635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9289" y="5335921"/>
                <a:ext cx="8162346" cy="22334960"/>
              </a:xfrm>
              <a:prstGeom prst="rect">
                <a:avLst/>
              </a:prstGeom>
            </p:spPr>
            <p:txBody>
              <a:bodyPr wrap="square">
                <a:spAutoFit/>
              </a:bodyPr>
              <a:lstStyle/>
              <a:p>
                <a:pPr algn="just">
                  <a:lnSpc>
                    <a:spcPct val="107000"/>
                  </a:lnSpc>
                  <a:spcAft>
                    <a:spcPts val="800"/>
                  </a:spcAft>
                </a:pPr>
                <a:r>
                  <a:rPr lang="en-US" sz="2800" b="1" dirty="0" smtClean="0">
                    <a:effectLst/>
                    <a:latin typeface="Open Sans" panose="020B0606030504020204" pitchFamily="34" charset="0"/>
                    <a:ea typeface="Calibri" panose="020F0502020204030204" pitchFamily="34" charset="0"/>
                    <a:cs typeface="Times New Roman" panose="02020603050405020304" pitchFamily="18" charset="0"/>
                  </a:rPr>
                  <a:t>Aim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effectLst/>
                    <a:latin typeface="Open Sans" panose="020B0606030504020204" pitchFamily="34" charset="0"/>
                    <a:ea typeface="Calibri" panose="020F0502020204030204" pitchFamily="34" charset="0"/>
                    <a:cs typeface="Times New Roman" panose="02020603050405020304" pitchFamily="18" charset="0"/>
                  </a:rPr>
                  <a:t>The </a:t>
                </a:r>
                <a:r>
                  <a:rPr lang="en-US" sz="2800" dirty="0">
                    <a:effectLst/>
                    <a:latin typeface="Open Sans" panose="020B0606030504020204" pitchFamily="34" charset="0"/>
                    <a:ea typeface="Calibri" panose="020F0502020204030204" pitchFamily="34" charset="0"/>
                    <a:cs typeface="Times New Roman" panose="02020603050405020304" pitchFamily="18" charset="0"/>
                  </a:rPr>
                  <a:t>battlefield strategies &amp; methodologies defined by Sun Tzu in his celebrated field manual known as “The Art of War” have been mapped to the cyber space as it is the newly added dimension to the conventional warfare</a:t>
                </a:r>
                <a:r>
                  <a:rPr lang="en-US" sz="2800" dirty="0" smtClean="0">
                    <a:effectLst/>
                    <a:latin typeface="Open Sans" panose="020B0606030504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Definitions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Open Sans" panose="020B0606030504020204" pitchFamily="34" charset="0"/>
                    <a:ea typeface="Calibri" panose="020F0502020204030204" pitchFamily="34" charset="0"/>
                    <a:cs typeface="Times New Roman" panose="02020603050405020304" pitchFamily="18" charset="0"/>
                  </a:rPr>
                  <a:t>Entropy is a unit of uncertainty of environment. It may thus be regarded as the amount of unknown information.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Open Sans" panose="020B0606030504020204" pitchFamily="34" charset="0"/>
                    <a:ea typeface="Times New Roman" panose="02020603050405020304" pitchFamily="18" charset="0"/>
                    <a:cs typeface="Times New Roman" panose="02020603050405020304" pitchFamily="18" charset="0"/>
                  </a:rPr>
                  <a:t>Shannon defined the entropy for the discrete systems as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en-US" sz="2800" i="1">
                        <a:effectLst/>
                        <a:latin typeface="Cambria Math" panose="02040503050406030204" pitchFamily="18" charset="0"/>
                        <a:ea typeface="Times New Roman" panose="02020603050405020304" pitchFamily="18" charset="0"/>
                        <a:cs typeface="Open Sans" panose="020B0606030504020204" pitchFamily="34" charset="0"/>
                      </a:rPr>
                      <m:t>𝐻</m:t>
                    </m:r>
                    <m:r>
                      <a:rPr lang="en-US" sz="2800" i="1">
                        <a:effectLst/>
                        <a:latin typeface="Cambria Math" panose="02040503050406030204" pitchFamily="18" charset="0"/>
                        <a:ea typeface="Times New Roman" panose="02020603050405020304" pitchFamily="18" charset="0"/>
                        <a:cs typeface="Open Sans" panose="020B0606030504020204" pitchFamily="34" charset="0"/>
                      </a:rPr>
                      <m:t>= −</m:t>
                    </m:r>
                    <m:nary>
                      <m:naryPr>
                        <m:chr m:val="∑"/>
                        <m:limLoc m:val="undOvr"/>
                        <m:supHide m:val="on"/>
                        <m:ctrlPr>
                          <a:rPr lang="en-US" sz="2800" i="1">
                            <a:effectLst/>
                            <a:latin typeface="Cambria Math" panose="02040503050406030204" pitchFamily="18" charset="0"/>
                            <a:ea typeface="Times New Roman" panose="02020603050405020304" pitchFamily="18" charset="0"/>
                            <a:cs typeface="Open Sans" panose="020B0606030504020204" pitchFamily="34" charset="0"/>
                          </a:rPr>
                        </m:ctrlPr>
                      </m:naryPr>
                      <m:sub>
                        <m:sSub>
                          <m:sSubPr>
                            <m:ctrlPr>
                              <a:rPr lang="en-US" sz="2800" i="1">
                                <a:effectLst/>
                                <a:latin typeface="Cambria Math" panose="02040503050406030204" pitchFamily="18" charset="0"/>
                                <a:ea typeface="Times New Roman" panose="02020603050405020304" pitchFamily="18" charset="0"/>
                                <a:cs typeface="Open Sans" panose="020B0606030504020204" pitchFamily="34" charset="0"/>
                              </a:rPr>
                            </m:ctrlPr>
                          </m:sSubPr>
                          <m:e>
                            <m:r>
                              <a:rPr lang="en-US" sz="2800" i="1">
                                <a:effectLst/>
                                <a:latin typeface="Cambria Math" panose="02040503050406030204" pitchFamily="18" charset="0"/>
                                <a:ea typeface="Times New Roman" panose="02020603050405020304" pitchFamily="18" charset="0"/>
                                <a:cs typeface="Open Sans" panose="020B0606030504020204" pitchFamily="34" charset="0"/>
                              </a:rPr>
                              <m:t>𝑝</m:t>
                            </m:r>
                          </m:e>
                          <m:sub>
                            <m:r>
                              <a:rPr lang="en-US" sz="2800" i="1">
                                <a:effectLst/>
                                <a:latin typeface="Cambria Math" panose="02040503050406030204" pitchFamily="18" charset="0"/>
                                <a:ea typeface="Times New Roman" panose="02020603050405020304" pitchFamily="18" charset="0"/>
                                <a:cs typeface="Open Sans" panose="020B0606030504020204" pitchFamily="34" charset="0"/>
                              </a:rPr>
                              <m:t>𝑖</m:t>
                            </m:r>
                          </m:sub>
                        </m:sSub>
                      </m:sub>
                      <m:sup/>
                      <m:e>
                        <m:func>
                          <m:funcPr>
                            <m:ctrlPr>
                              <a:rPr lang="en-US" sz="2800" i="1">
                                <a:effectLst/>
                                <a:latin typeface="Cambria Math" panose="02040503050406030204" pitchFamily="18" charset="0"/>
                                <a:ea typeface="Times New Roman" panose="02020603050405020304" pitchFamily="18" charset="0"/>
                                <a:cs typeface="Open Sans" panose="020B0606030504020204" pitchFamily="34" charset="0"/>
                              </a:rPr>
                            </m:ctrlPr>
                          </m:funcPr>
                          <m:fName>
                            <m:sSub>
                              <m:sSubPr>
                                <m:ctrlPr>
                                  <a:rPr lang="en-US" sz="2800" i="1">
                                    <a:effectLst/>
                                    <a:latin typeface="Cambria Math" panose="02040503050406030204" pitchFamily="18" charset="0"/>
                                    <a:ea typeface="Times New Roman" panose="02020603050405020304" pitchFamily="18" charset="0"/>
                                    <a:cs typeface="Open Sans" panose="020B0606030504020204" pitchFamily="34" charset="0"/>
                                  </a:rPr>
                                </m:ctrlPr>
                              </m:sSubPr>
                              <m:e>
                                <m:r>
                                  <m:rPr>
                                    <m:sty m:val="p"/>
                                  </m:rPr>
                                  <a:rPr lang="en-US" sz="2800">
                                    <a:effectLst/>
                                    <a:latin typeface="Cambria Math" panose="02040503050406030204" pitchFamily="18" charset="0"/>
                                    <a:ea typeface="Times New Roman" panose="02020603050405020304" pitchFamily="18" charset="0"/>
                                    <a:cs typeface="Open Sans" panose="020B0606030504020204" pitchFamily="34" charset="0"/>
                                  </a:rPr>
                                  <m:t>log</m:t>
                                </m:r>
                              </m:e>
                              <m:sub>
                                <m:r>
                                  <a:rPr lang="en-US" sz="2800" i="1">
                                    <a:effectLst/>
                                    <a:latin typeface="Cambria Math" panose="02040503050406030204" pitchFamily="18" charset="0"/>
                                    <a:ea typeface="Times New Roman" panose="02020603050405020304" pitchFamily="18" charset="0"/>
                                    <a:cs typeface="Open Sans" panose="020B0606030504020204" pitchFamily="34" charset="0"/>
                                  </a:rPr>
                                  <m:t>𝑏</m:t>
                                </m:r>
                              </m:sub>
                            </m:sSub>
                          </m:fName>
                          <m:e>
                            <m:r>
                              <a:rPr lang="en-US" sz="2800" i="1">
                                <a:effectLst/>
                                <a:latin typeface="Cambria Math" panose="02040503050406030204" pitchFamily="18" charset="0"/>
                                <a:ea typeface="Times New Roman" panose="02020603050405020304" pitchFamily="18" charset="0"/>
                                <a:cs typeface="Open Sans" panose="020B0606030504020204" pitchFamily="34" charset="0"/>
                              </a:rPr>
                              <m:t>𝑝𝑖</m:t>
                            </m:r>
                          </m:e>
                        </m:func>
                      </m:e>
                    </m:nary>
                  </m:oMath>
                </a14:m>
                <a:r>
                  <a:rPr lang="en-US" sz="2800" dirty="0" smtClean="0">
                    <a:latin typeface="Open Sans" panose="020B0606030504020204" pitchFamily="34" charset="0"/>
                    <a:ea typeface="Times New Roman" panose="02020603050405020304" pitchFamily="18" charset="0"/>
                    <a:cs typeface="Times New Roman" panose="02020603050405020304" pitchFamily="18" charset="0"/>
                  </a:rPr>
                  <a:t>				</a:t>
                </a:r>
              </a:p>
              <a:p>
                <a:pPr algn="ctr">
                  <a:lnSpc>
                    <a:spcPct val="107000"/>
                  </a:lnSpc>
                  <a:spcAft>
                    <a:spcPts val="800"/>
                  </a:spcAft>
                </a:pPr>
                <a:r>
                  <a:rPr lang="en-US" sz="2800" dirty="0">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smtClean="0">
                    <a:effectLst/>
                    <a:latin typeface="Open Sans" panose="020B0606030504020204" pitchFamily="34" charset="0"/>
                    <a:ea typeface="Times New Roman" panose="02020603050405020304" pitchFamily="18" charset="0"/>
                    <a:cs typeface="Times New Roman" panose="02020603050405020304" pitchFamily="18" charset="0"/>
                  </a:rPr>
                  <a:t>							(Shannon, </a:t>
                </a:r>
                <a:r>
                  <a:rPr lang="en-US" sz="2800" dirty="0">
                    <a:effectLst/>
                    <a:latin typeface="Open Sans" panose="020B0606030504020204" pitchFamily="34" charset="0"/>
                    <a:ea typeface="Times New Roman" panose="02020603050405020304" pitchFamily="18" charset="0"/>
                    <a:cs typeface="Times New Roman" panose="02020603050405020304" pitchFamily="18" charset="0"/>
                  </a:rPr>
                  <a:t>1948)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Open Sans" panose="020B0606030504020204" pitchFamily="34" charset="0"/>
                    <a:ea typeface="Times New Roman" panose="02020603050405020304" pitchFamily="18" charset="0"/>
                    <a:cs typeface="Times New Roman" panose="02020603050405020304" pitchFamily="18" charset="0"/>
                  </a:rPr>
                  <a:t>Moreover, this definition, in another sense, may also be a metric for the information, such that “a measure of information in a distribution” (</a:t>
                </a:r>
                <a:r>
                  <a:rPr lang="en-US" sz="2800" dirty="0" smtClean="0">
                    <a:effectLst/>
                    <a:latin typeface="Open Sans" panose="020B0606030504020204" pitchFamily="34" charset="0"/>
                    <a:ea typeface="Times New Roman" panose="02020603050405020304" pitchFamily="18" charset="0"/>
                    <a:cs typeface="Times New Roman" panose="02020603050405020304" pitchFamily="18" charset="0"/>
                  </a:rPr>
                  <a:t>Shannon,1948</a:t>
                </a:r>
                <a:r>
                  <a:rPr lang="en-US" sz="28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Open Sans" panose="020B0606030504020204" pitchFamily="34" charset="0"/>
                    <a:ea typeface="Calibri" panose="020F0502020204030204" pitchFamily="34" charset="0"/>
                    <a:cs typeface="Times New Roman" panose="02020603050405020304" pitchFamily="18" charset="0"/>
                  </a:rPr>
                  <a:t>Cyberspace is a time-dependent set of interconnected information systems and the human users that interact with these systems</a:t>
                </a:r>
                <a:r>
                  <a:rPr lang="en-US" sz="2800" dirty="0" smtClean="0">
                    <a:effectLst/>
                    <a:latin typeface="Open Sans" panose="020B0606030504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smtClean="0">
                    <a:effectLst/>
                    <a:latin typeface="Open Sans" panose="020B0606030504020204" pitchFamily="34" charset="0"/>
                    <a:ea typeface="Calibri" panose="020F0502020204030204" pitchFamily="34" charset="0"/>
                    <a:cs typeface="Times New Roman" panose="02020603050405020304" pitchFamily="18" charset="0"/>
                  </a:rPr>
                  <a:t>The Cyber Arsenal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Open Sans" panose="020B0606030504020204" pitchFamily="34" charset="0"/>
                    <a:ea typeface="Calibri" panose="020F0502020204030204" pitchFamily="34" charset="0"/>
                    <a:cs typeface="Times New Roman" panose="02020603050405020304" pitchFamily="18" charset="0"/>
                  </a:rPr>
                  <a:t>The amount of yearly produced data now exceeds Zettabytes </a:t>
                </a:r>
                <a:r>
                  <a:rPr lang="tr-TR" sz="2800" dirty="0" smtClean="0">
                    <a:effectLst/>
                    <a:latin typeface="Open Sans" panose="020B0606030504020204" pitchFamily="34" charset="0"/>
                    <a:ea typeface="Calibri" panose="020F0502020204030204" pitchFamily="34" charset="0"/>
                    <a:cs typeface="Times New Roman" panose="02020603050405020304" pitchFamily="18" charset="0"/>
                  </a:rPr>
                  <a:t>(Csc, 2016). </a:t>
                </a:r>
                <a:r>
                  <a:rPr lang="en-US" sz="2800" dirty="0" smtClean="0">
                    <a:effectLst/>
                    <a:latin typeface="Open Sans" panose="020B0606030504020204" pitchFamily="34" charset="0"/>
                    <a:ea typeface="Calibri" panose="020F0502020204030204" pitchFamily="34" charset="0"/>
                    <a:cs typeface="Times New Roman" panose="02020603050405020304" pitchFamily="18" charset="0"/>
                  </a:rPr>
                  <a:t>That </a:t>
                </a:r>
                <a:r>
                  <a:rPr lang="en-US" sz="2800" dirty="0">
                    <a:effectLst/>
                    <a:latin typeface="Open Sans" panose="020B0606030504020204" pitchFamily="34" charset="0"/>
                    <a:ea typeface="Calibri" panose="020F0502020204030204" pitchFamily="34" charset="0"/>
                    <a:cs typeface="Times New Roman" panose="02020603050405020304" pitchFamily="18" charset="0"/>
                  </a:rPr>
                  <a:t>huge amount of data gets to be processed it now presents itself as information which is the biggest asset in any cyberwarfare. Naturally this conversion of data into the information requires an equally powerful information processing hardware and software. This whole data/information producing, processing, storing and communicating over yet another medium known as the internet is collectively forms the digital arsenal of the cyber battlefield</a:t>
                </a:r>
                <a:r>
                  <a:rPr lang="en-US" sz="2800" dirty="0" smtClean="0">
                    <a:effectLst/>
                    <a:latin typeface="Open Sans" panose="020B0606030504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n-US" sz="3000" dirty="0">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000" b="1" dirty="0" smtClean="0">
                    <a:effectLst/>
                    <a:latin typeface="Open Sans" panose="020B0606030504020204" pitchFamily="34" charset="0"/>
                    <a:ea typeface="Calibri" panose="020F0502020204030204" pitchFamily="34" charset="0"/>
                    <a:cs typeface="Times New Roman" panose="02020603050405020304" pitchFamily="18" charset="0"/>
                  </a:rPr>
                  <a:t>References</a:t>
                </a:r>
              </a:p>
              <a:p>
                <a:pPr algn="just">
                  <a:lnSpc>
                    <a:spcPct val="107000"/>
                  </a:lnSpc>
                  <a:spcAft>
                    <a:spcPts val="800"/>
                  </a:spcAft>
                </a:pPr>
                <a:r>
                  <a:rPr lang="en-US" dirty="0">
                    <a:latin typeface="Open Sans" panose="020B0606030504020204" pitchFamily="34" charset="0"/>
                    <a:ea typeface="Open Sans" panose="020B0606030504020204" pitchFamily="34" charset="0"/>
                    <a:cs typeface="Open Sans" panose="020B0606030504020204" pitchFamily="34" charset="0"/>
                  </a:rPr>
                  <a:t>Shannon, C. E. (1948). The mathematical theory of communication. 1963. </a:t>
                </a:r>
                <a:r>
                  <a:rPr lang="en-US" i="1" dirty="0">
                    <a:latin typeface="Open Sans" panose="020B0606030504020204" pitchFamily="34" charset="0"/>
                    <a:ea typeface="Open Sans" panose="020B0606030504020204" pitchFamily="34" charset="0"/>
                    <a:cs typeface="Open Sans" panose="020B0606030504020204" pitchFamily="34" charset="0"/>
                  </a:rPr>
                  <a:t>MD Computing Computers in Medical Practice</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14</a:t>
                </a:r>
                <a:r>
                  <a:rPr lang="en-US" dirty="0">
                    <a:latin typeface="Open Sans" panose="020B0606030504020204" pitchFamily="34" charset="0"/>
                    <a:ea typeface="Open Sans" panose="020B0606030504020204" pitchFamily="34" charset="0"/>
                    <a:cs typeface="Open Sans" panose="020B0606030504020204" pitchFamily="34" charset="0"/>
                  </a:rPr>
                  <a:t>(4), 306–317. http://doi.org/10.1145/584091.584093</a:t>
                </a:r>
              </a:p>
              <a:p>
                <a:pPr algn="just">
                  <a:lnSpc>
                    <a:spcPct val="107000"/>
                  </a:lnSpc>
                  <a:spcAft>
                    <a:spcPts val="800"/>
                  </a:spcAft>
                </a:pPr>
                <a:r>
                  <a:rPr lang="tr-TR" dirty="0" smtClean="0">
                    <a:latin typeface="Open Sans" panose="020B0606030504020204" pitchFamily="34" charset="0"/>
                    <a:ea typeface="Open Sans" panose="020B0606030504020204" pitchFamily="34" charset="0"/>
                    <a:cs typeface="Open Sans" panose="020B0606030504020204" pitchFamily="34" charset="0"/>
                  </a:rPr>
                  <a:t>Csc (2016). </a:t>
                </a:r>
                <a:r>
                  <a:rPr lang="en-US" dirty="0" smtClean="0">
                    <a:latin typeface="Open Sans" panose="020B0606030504020204" pitchFamily="34" charset="0"/>
                    <a:ea typeface="Open Sans" panose="020B0606030504020204" pitchFamily="34" charset="0"/>
                    <a:cs typeface="Open Sans" panose="020B0606030504020204" pitchFamily="34" charset="0"/>
                  </a:rPr>
                  <a:t>Big Data Universe Beginning To Explode</a:t>
                </a:r>
                <a:r>
                  <a:rPr lang="tr-TR" dirty="0" smtClean="0">
                    <a:latin typeface="Open Sans" panose="020B0606030504020204" pitchFamily="34" charset="0"/>
                    <a:ea typeface="Open Sans" panose="020B0606030504020204" pitchFamily="34" charset="0"/>
                    <a:cs typeface="Open Sans" panose="020B0606030504020204" pitchFamily="34" charset="0"/>
                  </a:rPr>
                  <a:t>, </a:t>
                </a:r>
                <a:r>
                  <a:rPr lang="tr-TR" sz="1400" dirty="0" smtClean="0">
                    <a:latin typeface="Open Sans" panose="020B0606030504020204" pitchFamily="34" charset="0"/>
                    <a:ea typeface="Open Sans" panose="020B0606030504020204" pitchFamily="34" charset="0"/>
                    <a:cs typeface="Open Sans" panose="020B0606030504020204" pitchFamily="34" charset="0"/>
                  </a:rPr>
                  <a:t>«http</a:t>
                </a:r>
                <a:r>
                  <a:rPr lang="tr-TR" sz="1400" dirty="0">
                    <a:latin typeface="Open Sans" panose="020B0606030504020204" pitchFamily="34" charset="0"/>
                    <a:ea typeface="Open Sans" panose="020B0606030504020204" pitchFamily="34" charset="0"/>
                    <a:cs typeface="Open Sans" panose="020B0606030504020204" pitchFamily="34" charset="0"/>
                  </a:rPr>
                  <a:t>://</a:t>
                </a:r>
                <a:r>
                  <a:rPr lang="tr-TR" sz="1400" dirty="0" smtClean="0">
                    <a:latin typeface="Open Sans" panose="020B0606030504020204" pitchFamily="34" charset="0"/>
                    <a:ea typeface="Open Sans" panose="020B0606030504020204" pitchFamily="34" charset="0"/>
                    <a:cs typeface="Open Sans" panose="020B0606030504020204" pitchFamily="34" charset="0"/>
                  </a:rPr>
                  <a:t>www.csc.com/insights/flxwd/78931-big_data_universe_beginning_to_explode», </a:t>
                </a:r>
                <a:r>
                  <a:rPr lang="tr-TR" dirty="0" smtClean="0">
                    <a:latin typeface="Open Sans" panose="020B0606030504020204" pitchFamily="34" charset="0"/>
                    <a:ea typeface="Open Sans" panose="020B0606030504020204" pitchFamily="34" charset="0"/>
                    <a:cs typeface="Open Sans" panose="020B0606030504020204" pitchFamily="34" charset="0"/>
                  </a:rPr>
                  <a:t>2016, Last Accessed: June 17</a:t>
                </a:r>
                <a:r>
                  <a:rPr lang="tr-TR" baseline="30000" dirty="0" smtClean="0">
                    <a:latin typeface="Open Sans" panose="020B0606030504020204" pitchFamily="34" charset="0"/>
                    <a:ea typeface="Open Sans" panose="020B0606030504020204" pitchFamily="34" charset="0"/>
                    <a:cs typeface="Open Sans" panose="020B0606030504020204" pitchFamily="34" charset="0"/>
                  </a:rPr>
                  <a:t>th</a:t>
                </a:r>
                <a:r>
                  <a:rPr lang="tr-TR" dirty="0" smtClean="0">
                    <a:latin typeface="Open Sans" panose="020B0606030504020204" pitchFamily="34" charset="0"/>
                    <a:ea typeface="Open Sans" panose="020B0606030504020204" pitchFamily="34" charset="0"/>
                    <a:cs typeface="Open Sans" panose="020B0606030504020204" pitchFamily="34" charset="0"/>
                  </a:rPr>
                  <a:t> ,2016</a:t>
                </a:r>
                <a:endParaRPr lang="en-US" sz="3000" b="1" dirty="0" smtClean="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9289" y="5335921"/>
                <a:ext cx="8162346" cy="22334960"/>
              </a:xfrm>
              <a:prstGeom prst="rect">
                <a:avLst/>
              </a:prstGeom>
              <a:blipFill>
                <a:blip r:embed="rId3"/>
                <a:stretch>
                  <a:fillRect l="-1718" t="-246" r="-1568"/>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3346301365"/>
              </p:ext>
            </p:extLst>
          </p:nvPr>
        </p:nvGraphicFramePr>
        <p:xfrm>
          <a:off x="8915399" y="5495453"/>
          <a:ext cx="12212054" cy="24092615"/>
        </p:xfrm>
        <a:graphic>
          <a:graphicData uri="http://schemas.openxmlformats.org/drawingml/2006/table">
            <a:tbl>
              <a:tblPr firstRow="1" firstCol="1" bandRow="1">
                <a:tableStyleId>{9DCAF9ED-07DC-4A11-8D7F-57B35C25682E}</a:tableStyleId>
              </a:tblPr>
              <a:tblGrid>
                <a:gridCol w="5676901">
                  <a:extLst>
                    <a:ext uri="{9D8B030D-6E8A-4147-A177-3AD203B41FA5}">
                      <a16:colId xmlns:a16="http://schemas.microsoft.com/office/drawing/2014/main" xmlns="" val="2684480036"/>
                    </a:ext>
                  </a:extLst>
                </a:gridCol>
                <a:gridCol w="914400">
                  <a:extLst>
                    <a:ext uri="{9D8B030D-6E8A-4147-A177-3AD203B41FA5}">
                      <a16:colId xmlns:a16="http://schemas.microsoft.com/office/drawing/2014/main" xmlns="" val="719923340"/>
                    </a:ext>
                  </a:extLst>
                </a:gridCol>
                <a:gridCol w="5620753">
                  <a:extLst>
                    <a:ext uri="{9D8B030D-6E8A-4147-A177-3AD203B41FA5}">
                      <a16:colId xmlns:a16="http://schemas.microsoft.com/office/drawing/2014/main" xmlns="" val="1911754884"/>
                    </a:ext>
                  </a:extLst>
                </a:gridCol>
              </a:tblGrid>
              <a:tr h="340609">
                <a:tc>
                  <a:txBody>
                    <a:bodyPr/>
                    <a:lstStyle/>
                    <a:p>
                      <a:pPr algn="ctr">
                        <a:lnSpc>
                          <a:spcPct val="107000"/>
                        </a:lnSpc>
                        <a:spcAft>
                          <a:spcPts val="0"/>
                        </a:spcAft>
                      </a:pPr>
                      <a:r>
                        <a:rPr lang="en-US" sz="1700" dirty="0">
                          <a:effectLst/>
                        </a:rPr>
                        <a:t>Sun Tzu, The Art of War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C00000"/>
                    </a:solidFill>
                  </a:tcPr>
                </a:tc>
                <a:tc>
                  <a:txBody>
                    <a:bodyPr/>
                    <a:lstStyle/>
                    <a:p>
                      <a:pPr marL="457200" algn="ctr">
                        <a:lnSpc>
                          <a:spcPct val="107000"/>
                        </a:lnSpc>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C00000"/>
                    </a:solidFill>
                  </a:tcPr>
                </a:tc>
                <a:tc>
                  <a:txBody>
                    <a:bodyPr/>
                    <a:lstStyle/>
                    <a:p>
                      <a:pPr marL="457200" algn="ctr">
                        <a:lnSpc>
                          <a:spcPct val="107000"/>
                        </a:lnSpc>
                        <a:spcAft>
                          <a:spcPts val="0"/>
                        </a:spcAft>
                      </a:pPr>
                      <a:r>
                        <a:rPr lang="en-US" sz="1700" dirty="0">
                          <a:effectLst/>
                        </a:rPr>
                        <a:t>Sun Tzu, The Art of </a:t>
                      </a:r>
                      <a:r>
                        <a:rPr lang="en-US" sz="2100" dirty="0">
                          <a:effectLst/>
                        </a:rPr>
                        <a:t>CYBER</a:t>
                      </a:r>
                      <a:r>
                        <a:rPr lang="en-US" sz="1700" dirty="0">
                          <a:effectLst/>
                        </a:rPr>
                        <a:t> War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C00000"/>
                    </a:solidFill>
                  </a:tcPr>
                </a:tc>
                <a:extLst>
                  <a:ext uri="{0D108BD9-81ED-4DB2-BD59-A6C34878D82A}">
                    <a16:rowId xmlns:a16="http://schemas.microsoft.com/office/drawing/2014/main" xmlns="" val="710721434"/>
                  </a:ext>
                </a:extLst>
              </a:tr>
              <a:tr h="275745">
                <a:tc>
                  <a:txBody>
                    <a:bodyPr/>
                    <a:lstStyle/>
                    <a:p>
                      <a:pPr>
                        <a:lnSpc>
                          <a:spcPct val="107000"/>
                        </a:lnSpc>
                        <a:spcAft>
                          <a:spcPts val="0"/>
                        </a:spcAft>
                      </a:pPr>
                      <a:r>
                        <a:rPr lang="en-US" sz="1700">
                          <a:effectLst/>
                        </a:rPr>
                        <a:t>The Army on the March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7200">
                        <a:lnSpc>
                          <a:spcPct val="107000"/>
                        </a:lnSpc>
                        <a:spcAft>
                          <a:spcPts val="0"/>
                        </a:spcAft>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7200">
                        <a:lnSpc>
                          <a:spcPct val="107000"/>
                        </a:lnSpc>
                        <a:spcAft>
                          <a:spcPts val="0"/>
                        </a:spcAft>
                      </a:pPr>
                      <a:r>
                        <a:rPr lang="en-US"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25651438"/>
                  </a:ext>
                </a:extLst>
              </a:tr>
              <a:tr h="1659398">
                <a:tc>
                  <a:txBody>
                    <a:bodyPr/>
                    <a:lstStyle/>
                    <a:p>
                      <a:pPr marL="0" indent="0" algn="just">
                        <a:lnSpc>
                          <a:spcPct val="107000"/>
                        </a:lnSpc>
                        <a:spcAft>
                          <a:spcPts val="0"/>
                        </a:spcAft>
                      </a:pPr>
                      <a:r>
                        <a:rPr lang="en-US" sz="1700" dirty="0" smtClean="0">
                          <a:effectLst/>
                        </a:rPr>
                        <a:t>“</a:t>
                      </a:r>
                      <a:r>
                        <a:rPr lang="en-US" sz="1700" dirty="0">
                          <a:effectLst/>
                        </a:rPr>
                        <a:t>When an invading force crosses a river in its onward march, do not advance to meet it in mid - stream.  It will be best to let half the army get across, and then deliver your attack.”</a:t>
                      </a:r>
                    </a:p>
                    <a:p>
                      <a:pPr marL="457200" algn="just">
                        <a:lnSpc>
                          <a:spcPct val="107000"/>
                        </a:lnSpc>
                        <a:spcAft>
                          <a:spcPts val="0"/>
                        </a:spcAft>
                      </a:pPr>
                      <a:r>
                        <a:rPr lang="en-US" sz="1700" dirty="0">
                          <a:effectLst/>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90700" indent="0">
                        <a:lnSpc>
                          <a:spcPct val="107000"/>
                        </a:lnSpc>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nSpc>
                          <a:spcPct val="107000"/>
                        </a:lnSpc>
                        <a:spcAft>
                          <a:spcPts val="0"/>
                        </a:spcAft>
                      </a:pPr>
                      <a:r>
                        <a:rPr lang="en-US" sz="1700" dirty="0">
                          <a:effectLst/>
                        </a:rPr>
                        <a:t>In this part, </a:t>
                      </a:r>
                      <a:r>
                        <a:rPr lang="tr-TR" sz="1700" dirty="0" err="1" smtClean="0">
                          <a:effectLst/>
                        </a:rPr>
                        <a:t>the</a:t>
                      </a:r>
                      <a:r>
                        <a:rPr lang="tr-TR" sz="1700" dirty="0" smtClean="0">
                          <a:effectLst/>
                        </a:rPr>
                        <a:t> </a:t>
                      </a:r>
                      <a:r>
                        <a:rPr lang="tr-TR" sz="1700" dirty="0" err="1" smtClean="0">
                          <a:effectLst/>
                        </a:rPr>
                        <a:t>concept</a:t>
                      </a:r>
                      <a:r>
                        <a:rPr lang="tr-TR" sz="1700" dirty="0" smtClean="0">
                          <a:effectLst/>
                        </a:rPr>
                        <a:t> of </a:t>
                      </a:r>
                      <a:r>
                        <a:rPr lang="en-US" sz="1700" dirty="0" smtClean="0">
                          <a:effectLst/>
                        </a:rPr>
                        <a:t>army </a:t>
                      </a:r>
                      <a:r>
                        <a:rPr lang="en-US" sz="1700" dirty="0">
                          <a:effectLst/>
                        </a:rPr>
                        <a:t>is related with transferred data between actors. In this perspective, this data can be a part of </a:t>
                      </a:r>
                      <a:r>
                        <a:rPr lang="tr-TR" sz="1700" dirty="0" smtClean="0">
                          <a:effectLst/>
                        </a:rPr>
                        <a:t>an </a:t>
                      </a:r>
                      <a:r>
                        <a:rPr lang="en-US" sz="1700" dirty="0" smtClean="0">
                          <a:effectLst/>
                        </a:rPr>
                        <a:t>exploit </a:t>
                      </a:r>
                      <a:r>
                        <a:rPr lang="en-US" sz="1700" dirty="0">
                          <a:effectLst/>
                        </a:rPr>
                        <a:t>code or an APT attack  which </a:t>
                      </a:r>
                      <a:r>
                        <a:rPr lang="tr-TR" sz="1700" dirty="0" err="1" smtClean="0">
                          <a:effectLst/>
                        </a:rPr>
                        <a:t>tries</a:t>
                      </a:r>
                      <a:r>
                        <a:rPr lang="en-US" sz="1700" dirty="0" smtClean="0">
                          <a:effectLst/>
                        </a:rPr>
                        <a:t> </a:t>
                      </a:r>
                      <a:r>
                        <a:rPr lang="en-US" sz="1700" dirty="0">
                          <a:effectLst/>
                        </a:rPr>
                        <a:t>to securely connect with control center in command &amp; control state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13746447"/>
                  </a:ext>
                </a:extLst>
              </a:tr>
              <a:tr h="275745">
                <a:tc>
                  <a:txBody>
                    <a:bodyPr/>
                    <a:lstStyle/>
                    <a:p>
                      <a:pPr algn="just">
                        <a:lnSpc>
                          <a:spcPct val="107000"/>
                        </a:lnSpc>
                        <a:spcAft>
                          <a:spcPts val="0"/>
                        </a:spcAft>
                      </a:pPr>
                      <a:r>
                        <a:rPr lang="en-US" sz="1700" dirty="0">
                          <a:effectLst/>
                        </a:rPr>
                        <a:t>Laying Plans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700" dirty="0">
                          <a:effectLst/>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70424025"/>
                  </a:ext>
                </a:extLst>
              </a:tr>
              <a:tr h="2216635">
                <a:tc>
                  <a:txBody>
                    <a:bodyPr/>
                    <a:lstStyle/>
                    <a:p>
                      <a:pPr algn="just">
                        <a:lnSpc>
                          <a:spcPct val="107000"/>
                        </a:lnSpc>
                        <a:spcAft>
                          <a:spcPts val="0"/>
                        </a:spcAft>
                      </a:pPr>
                      <a:r>
                        <a:rPr lang="en-US" sz="1700" dirty="0" smtClean="0">
                          <a:effectLst/>
                        </a:rPr>
                        <a:t>“Now </a:t>
                      </a:r>
                      <a:r>
                        <a:rPr lang="en-US" sz="1700" dirty="0">
                          <a:effectLst/>
                        </a:rPr>
                        <a:t>the general who wins a battle makes many calculations in his temple ere the battle is fought. The general who loses a battle makes but few calculations beforehand.  Thus do many calculations lead to victory, and few calculations to defeat: how much more no calculation at all!  It is by attention to this point that I can foresee who is likely to win or lose.”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7200">
                        <a:lnSpc>
                          <a:spcPct val="107000"/>
                        </a:lnSpc>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700" dirty="0">
                          <a:effectLst/>
                        </a:rPr>
                        <a:t>In </a:t>
                      </a:r>
                      <a:r>
                        <a:rPr lang="en-US" sz="1700" dirty="0" smtClean="0">
                          <a:effectLst/>
                        </a:rPr>
                        <a:t>cyberspace</a:t>
                      </a:r>
                      <a:r>
                        <a:rPr lang="en-US" sz="1700" dirty="0">
                          <a:effectLst/>
                        </a:rPr>
                        <a:t>, information can be </a:t>
                      </a:r>
                      <a:r>
                        <a:rPr lang="en-US" sz="1700" dirty="0" smtClean="0">
                          <a:effectLst/>
                        </a:rPr>
                        <a:t>modified </a:t>
                      </a:r>
                      <a:r>
                        <a:rPr lang="en-US" sz="1700" dirty="0">
                          <a:effectLst/>
                        </a:rPr>
                        <a:t>by </a:t>
                      </a:r>
                      <a:r>
                        <a:rPr lang="en-US" sz="1700" dirty="0" smtClean="0">
                          <a:effectLst/>
                        </a:rPr>
                        <a:t>adversaries </a:t>
                      </a:r>
                      <a:r>
                        <a:rPr lang="en-US" sz="1700" dirty="0">
                          <a:effectLst/>
                        </a:rPr>
                        <a:t>to deceive </a:t>
                      </a:r>
                      <a:r>
                        <a:rPr lang="en-US" sz="1700" dirty="0" smtClean="0">
                          <a:effectLst/>
                        </a:rPr>
                        <a:t>the actors</a:t>
                      </a:r>
                      <a:r>
                        <a:rPr lang="en-US" sz="1700" dirty="0">
                          <a:effectLst/>
                        </a:rPr>
                        <a:t>. </a:t>
                      </a:r>
                      <a:r>
                        <a:rPr lang="en-US" sz="1700" dirty="0" smtClean="0">
                          <a:effectLst/>
                        </a:rPr>
                        <a:t>Adversaries </a:t>
                      </a:r>
                      <a:r>
                        <a:rPr lang="en-US" sz="1700" dirty="0">
                          <a:effectLst/>
                        </a:rPr>
                        <a:t>uses OSINT and reconnaissance techniques to gather and </a:t>
                      </a:r>
                      <a:r>
                        <a:rPr lang="en-US" sz="1700" dirty="0" smtClean="0">
                          <a:effectLst/>
                        </a:rPr>
                        <a:t>manipulate </a:t>
                      </a:r>
                      <a:r>
                        <a:rPr lang="en-US" sz="1700" dirty="0">
                          <a:effectLst/>
                        </a:rPr>
                        <a:t>information for their benefits.</a:t>
                      </a:r>
                    </a:p>
                    <a:p>
                      <a:pPr>
                        <a:lnSpc>
                          <a:spcPct val="107000"/>
                        </a:lnSpc>
                        <a:spcAft>
                          <a:spcPts val="0"/>
                        </a:spcAft>
                      </a:pPr>
                      <a:r>
                        <a:rPr lang="en-US" sz="1700" dirty="0">
                          <a:effectLst/>
                        </a:rPr>
                        <a:t> </a:t>
                      </a:r>
                    </a:p>
                    <a:p>
                      <a:pPr marL="457200">
                        <a:lnSpc>
                          <a:spcPct val="107000"/>
                        </a:lnSpc>
                        <a:spcAft>
                          <a:spcPts val="0"/>
                        </a:spcAft>
                      </a:pPr>
                      <a:r>
                        <a:rPr lang="en-US" sz="1700" dirty="0">
                          <a:effectLst/>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677498852"/>
                  </a:ext>
                </a:extLst>
              </a:tr>
              <a:tr h="275745">
                <a:tc>
                  <a:txBody>
                    <a:bodyPr/>
                    <a:lstStyle/>
                    <a:p>
                      <a:pPr algn="just">
                        <a:lnSpc>
                          <a:spcPct val="107000"/>
                        </a:lnSpc>
                        <a:spcAft>
                          <a:spcPts val="0"/>
                        </a:spcAft>
                      </a:pPr>
                      <a:r>
                        <a:rPr lang="en-US" sz="1700" dirty="0">
                          <a:effectLst/>
                        </a:rPr>
                        <a:t>Attack by Stratagem</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700" dirty="0">
                          <a:effectLst/>
                          <a:highlight>
                            <a:srgbClr val="D3D3D3"/>
                          </a:highlight>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752950082"/>
                  </a:ext>
                </a:extLst>
              </a:tr>
              <a:tr h="2082940">
                <a:tc>
                  <a:txBody>
                    <a:bodyPr/>
                    <a:lstStyle/>
                    <a:p>
                      <a:pPr algn="just">
                        <a:lnSpc>
                          <a:spcPct val="107000"/>
                        </a:lnSpc>
                        <a:spcAft>
                          <a:spcPts val="0"/>
                        </a:spcAft>
                      </a:pPr>
                      <a:r>
                        <a:rPr lang="en-US" sz="1800" dirty="0">
                          <a:effectLst/>
                        </a:rPr>
                        <a:t>“Hence to fight and conquer in all your battles is not supreme excellence; supreme excellence consists in breaking the enemy's resistance without fighting.”</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spcAft>
                          <a:spcPts val="0"/>
                        </a:spcAft>
                      </a:pP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r>
                        <a:rPr lang="en-US" sz="1700" dirty="0">
                          <a:effectLst/>
                          <a:uFill>
                            <a:solidFill>
                              <a:srgbClr val="000000"/>
                            </a:solidFill>
                          </a:uFill>
                        </a:rPr>
                        <a:t>The main purpose of </a:t>
                      </a:r>
                      <a:r>
                        <a:rPr lang="en-US" sz="1700" dirty="0" smtClean="0">
                          <a:effectLst/>
                          <a:uFill>
                            <a:solidFill>
                              <a:srgbClr val="000000"/>
                            </a:solidFill>
                          </a:uFill>
                        </a:rPr>
                        <a:t>the kinetic </a:t>
                      </a:r>
                      <a:r>
                        <a:rPr lang="en-US" sz="1700" dirty="0" smtClean="0">
                          <a:effectLst/>
                          <a:uFill>
                            <a:solidFill>
                              <a:srgbClr val="000000"/>
                            </a:solidFill>
                          </a:uFill>
                        </a:rPr>
                        <a:t>war </a:t>
                      </a:r>
                      <a:r>
                        <a:rPr lang="en-US" sz="1700" dirty="0">
                          <a:effectLst/>
                          <a:uFill>
                            <a:solidFill>
                              <a:srgbClr val="000000"/>
                            </a:solidFill>
                          </a:uFill>
                        </a:rPr>
                        <a:t>is </a:t>
                      </a:r>
                      <a:r>
                        <a:rPr lang="en-US" sz="1700" dirty="0" smtClean="0">
                          <a:effectLst/>
                          <a:uFill>
                            <a:solidFill>
                              <a:srgbClr val="000000"/>
                            </a:solidFill>
                          </a:uFill>
                        </a:rPr>
                        <a:t>to overcome </a:t>
                      </a:r>
                      <a:r>
                        <a:rPr lang="en-US" sz="1700" dirty="0">
                          <a:effectLst/>
                          <a:uFill>
                            <a:solidFill>
                              <a:srgbClr val="000000"/>
                            </a:solidFill>
                          </a:uFill>
                        </a:rPr>
                        <a:t>the enemy’s resistance. </a:t>
                      </a:r>
                      <a:r>
                        <a:rPr lang="en-US" sz="1700" dirty="0" smtClean="0">
                          <a:effectLst/>
                          <a:uFill>
                            <a:solidFill>
                              <a:srgbClr val="000000"/>
                            </a:solidFill>
                          </a:uFill>
                        </a:rPr>
                        <a:t>On the other hand, the </a:t>
                      </a:r>
                      <a:r>
                        <a:rPr lang="en-US" sz="1700" dirty="0">
                          <a:effectLst/>
                          <a:uFill>
                            <a:solidFill>
                              <a:srgbClr val="000000"/>
                            </a:solidFill>
                          </a:uFill>
                        </a:rPr>
                        <a:t>main purpose of cyber wars is the decreasing information processing </a:t>
                      </a:r>
                      <a:r>
                        <a:rPr lang="en-US" sz="1700" dirty="0" smtClean="0">
                          <a:effectLst/>
                          <a:uFill>
                            <a:solidFill>
                              <a:srgbClr val="000000"/>
                            </a:solidFill>
                          </a:uFill>
                        </a:rPr>
                        <a:t>capabilities </a:t>
                      </a:r>
                      <a:r>
                        <a:rPr lang="en-US" sz="1700" dirty="0">
                          <a:effectLst/>
                          <a:uFill>
                            <a:solidFill>
                              <a:srgbClr val="000000"/>
                            </a:solidFill>
                          </a:uFill>
                        </a:rPr>
                        <a:t>of </a:t>
                      </a:r>
                      <a:r>
                        <a:rPr lang="en-US" sz="1700" dirty="0" smtClean="0">
                          <a:effectLst/>
                          <a:uFill>
                            <a:solidFill>
                              <a:srgbClr val="000000"/>
                            </a:solidFill>
                          </a:uFill>
                        </a:rPr>
                        <a:t>the enemy </a:t>
                      </a:r>
                      <a:r>
                        <a:rPr lang="en-US" sz="1700" dirty="0">
                          <a:effectLst/>
                          <a:uFill>
                            <a:solidFill>
                              <a:srgbClr val="000000"/>
                            </a:solidFill>
                          </a:uFill>
                        </a:rPr>
                        <a:t>actors. Advance persistent threat (APT) is one of </a:t>
                      </a:r>
                      <a:r>
                        <a:rPr lang="en-US" sz="1700" dirty="0" smtClean="0">
                          <a:effectLst/>
                          <a:uFill>
                            <a:solidFill>
                              <a:srgbClr val="000000"/>
                            </a:solidFill>
                          </a:uFill>
                        </a:rPr>
                        <a:t>the useful tools </a:t>
                      </a:r>
                      <a:r>
                        <a:rPr lang="en-US" sz="1700" dirty="0">
                          <a:effectLst/>
                          <a:uFill>
                            <a:solidFill>
                              <a:srgbClr val="000000"/>
                            </a:solidFill>
                          </a:uFill>
                        </a:rPr>
                        <a:t>in cyberspace </a:t>
                      </a:r>
                      <a:r>
                        <a:rPr lang="en-US" sz="1700" dirty="0" smtClean="0">
                          <a:effectLst/>
                          <a:uFill>
                            <a:solidFill>
                              <a:srgbClr val="000000"/>
                            </a:solidFill>
                          </a:uFill>
                        </a:rPr>
                        <a:t>for</a:t>
                      </a:r>
                      <a:r>
                        <a:rPr lang="en-US" sz="1700" baseline="0" dirty="0" smtClean="0">
                          <a:effectLst/>
                          <a:uFill>
                            <a:solidFill>
                              <a:srgbClr val="000000"/>
                            </a:solidFill>
                          </a:uFill>
                        </a:rPr>
                        <a:t> such an aim</a:t>
                      </a:r>
                      <a:r>
                        <a:rPr lang="en-US" sz="1700" dirty="0" smtClean="0">
                          <a:effectLst/>
                          <a:uFill>
                            <a:solidFill>
                              <a:srgbClr val="000000"/>
                            </a:solidFill>
                          </a:uFill>
                        </a:rPr>
                        <a:t>.  </a:t>
                      </a:r>
                      <a:r>
                        <a:rPr lang="en-US" sz="1700" dirty="0">
                          <a:effectLst/>
                          <a:uFill>
                            <a:solidFill>
                              <a:srgbClr val="000000"/>
                            </a:solidFill>
                          </a:uFill>
                        </a:rPr>
                        <a:t>APT clearly </a:t>
                      </a:r>
                      <a:r>
                        <a:rPr lang="en-US" sz="1700" dirty="0" smtClean="0">
                          <a:effectLst/>
                          <a:uFill>
                            <a:solidFill>
                              <a:srgbClr val="000000"/>
                            </a:solidFill>
                          </a:uFill>
                        </a:rPr>
                        <a:t>matches </a:t>
                      </a:r>
                      <a:r>
                        <a:rPr lang="en-US" sz="1700" dirty="0">
                          <a:effectLst/>
                          <a:uFill>
                            <a:solidFill>
                              <a:srgbClr val="000000"/>
                            </a:solidFill>
                          </a:uFill>
                        </a:rPr>
                        <a:t>with Sun Tzu’s </a:t>
                      </a:r>
                      <a:r>
                        <a:rPr lang="en-US" sz="1700" dirty="0" smtClean="0">
                          <a:effectLst/>
                          <a:uFill>
                            <a:solidFill>
                              <a:srgbClr val="000000"/>
                            </a:solidFill>
                          </a:uFill>
                        </a:rPr>
                        <a:t>description of “</a:t>
                      </a:r>
                      <a:r>
                        <a:rPr lang="en-US" sz="1700" b="1" dirty="0" smtClean="0">
                          <a:effectLst/>
                          <a:uFill>
                            <a:solidFill>
                              <a:srgbClr val="000000"/>
                            </a:solidFill>
                          </a:uFill>
                        </a:rPr>
                        <a:t>attack by stratagem</a:t>
                      </a:r>
                      <a:r>
                        <a:rPr lang="en-US" sz="1700" dirty="0" smtClean="0">
                          <a:effectLst/>
                          <a:uFill>
                            <a:solidFill>
                              <a:srgbClr val="000000"/>
                            </a:solidFill>
                          </a:uFill>
                        </a:rPr>
                        <a:t>”. </a:t>
                      </a: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extLst>
                  <a:ext uri="{0D108BD9-81ED-4DB2-BD59-A6C34878D82A}">
                    <a16:rowId xmlns:a16="http://schemas.microsoft.com/office/drawing/2014/main" xmlns="" val="1647663113"/>
                  </a:ext>
                </a:extLst>
              </a:tr>
              <a:tr h="279364">
                <a:tc>
                  <a:txBody>
                    <a:bodyPr/>
                    <a:lstStyle/>
                    <a:p>
                      <a:pPr algn="just">
                        <a:spcAft>
                          <a:spcPts val="0"/>
                        </a:spcAft>
                      </a:pPr>
                      <a:r>
                        <a:rPr lang="en-US" sz="1800" dirty="0">
                          <a:effectLst/>
                          <a:uFill>
                            <a:solidFill>
                              <a:srgbClr val="000000"/>
                            </a:solidFill>
                          </a:uFill>
                        </a:rPr>
                        <a:t>Waging War</a:t>
                      </a: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endParaRPr lang="en-US" sz="170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r>
                        <a:rPr lang="en-US" sz="1800">
                          <a:effectLst/>
                          <a:uFill>
                            <a:solidFill>
                              <a:srgbClr val="000000"/>
                            </a:solidFill>
                          </a:uFill>
                        </a:rPr>
                        <a:t> </a:t>
                      </a:r>
                      <a:endParaRPr lang="en-US" sz="170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extLst>
                  <a:ext uri="{0D108BD9-81ED-4DB2-BD59-A6C34878D82A}">
                    <a16:rowId xmlns:a16="http://schemas.microsoft.com/office/drawing/2014/main" xmlns="" val="2124711593"/>
                  </a:ext>
                </a:extLst>
              </a:tr>
              <a:tr h="1676183">
                <a:tc>
                  <a:txBody>
                    <a:bodyPr/>
                    <a:lstStyle/>
                    <a:p>
                      <a:pPr algn="just">
                        <a:spcAft>
                          <a:spcPts val="0"/>
                        </a:spcAft>
                      </a:pPr>
                      <a:r>
                        <a:rPr lang="en-US" sz="1800" dirty="0">
                          <a:effectLst/>
                          <a:uFill>
                            <a:solidFill>
                              <a:srgbClr val="000000"/>
                            </a:solidFill>
                          </a:uFill>
                        </a:rPr>
                        <a:t>“Hence a wise general makes a point foraging on the enemy. One cartload of the enemy's provisions is equivalent to twenty of one's own, and likewise a single PICUL of his provender is equivalent to twenty from one's own store”</a:t>
                      </a: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endParaRPr lang="en-US" sz="1700">
                        <a:solidFill>
                          <a:schemeClr val="tx1"/>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r>
                        <a:rPr lang="en-US" sz="1800" dirty="0" smtClean="0">
                          <a:solidFill>
                            <a:schemeClr val="tx1"/>
                          </a:solidFill>
                          <a:effectLst/>
                          <a:uFill>
                            <a:solidFill>
                              <a:srgbClr val="000000"/>
                            </a:solidFill>
                          </a:uFill>
                        </a:rPr>
                        <a:t>Information stealing and cyber espionage</a:t>
                      </a:r>
                      <a:r>
                        <a:rPr lang="en-US" sz="1800" baseline="0" dirty="0" smtClean="0">
                          <a:solidFill>
                            <a:schemeClr val="tx1"/>
                          </a:solidFill>
                          <a:effectLst/>
                          <a:uFill>
                            <a:solidFill>
                              <a:srgbClr val="000000"/>
                            </a:solidFill>
                          </a:uFill>
                        </a:rPr>
                        <a:t> can be considered as</a:t>
                      </a:r>
                      <a:r>
                        <a:rPr lang="en-US" sz="1800" dirty="0" smtClean="0">
                          <a:solidFill>
                            <a:schemeClr val="tx1"/>
                          </a:solidFill>
                          <a:effectLst/>
                          <a:uFill>
                            <a:solidFill>
                              <a:srgbClr val="000000"/>
                            </a:solidFill>
                          </a:uFill>
                        </a:rPr>
                        <a:t> one of the powerful attacks in the cyber domain. As one’s knowledge</a:t>
                      </a:r>
                      <a:r>
                        <a:rPr lang="en-US" sz="1800" baseline="0" dirty="0" smtClean="0">
                          <a:solidFill>
                            <a:schemeClr val="tx1"/>
                          </a:solidFill>
                          <a:effectLst/>
                          <a:uFill>
                            <a:solidFill>
                              <a:srgbClr val="000000"/>
                            </a:solidFill>
                          </a:uFill>
                        </a:rPr>
                        <a:t> against enemies increases, the more likely one is close to overcome enemies.</a:t>
                      </a:r>
                      <a:r>
                        <a:rPr lang="en-US" sz="1800" dirty="0" smtClean="0">
                          <a:solidFill>
                            <a:schemeClr val="tx1"/>
                          </a:solidFill>
                          <a:effectLst/>
                          <a:uFill>
                            <a:solidFill>
                              <a:srgbClr val="000000"/>
                            </a:solidFill>
                          </a:uFill>
                        </a:rPr>
                        <a:t> </a:t>
                      </a:r>
                    </a:p>
                    <a:p>
                      <a:pPr algn="just">
                        <a:spcAft>
                          <a:spcPts val="0"/>
                        </a:spcAft>
                      </a:pPr>
                      <a:endParaRPr lang="en-US" sz="1700" dirty="0">
                        <a:solidFill>
                          <a:schemeClr val="tx1"/>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extLst>
                  <a:ext uri="{0D108BD9-81ED-4DB2-BD59-A6C34878D82A}">
                    <a16:rowId xmlns:a16="http://schemas.microsoft.com/office/drawing/2014/main" xmlns="" val="1973257016"/>
                  </a:ext>
                </a:extLst>
              </a:tr>
              <a:tr h="279364">
                <a:tc>
                  <a:txBody>
                    <a:bodyPr/>
                    <a:lstStyle/>
                    <a:p>
                      <a:pPr algn="just">
                        <a:spcAft>
                          <a:spcPts val="0"/>
                        </a:spcAft>
                      </a:pPr>
                      <a:r>
                        <a:rPr lang="en-US" sz="1800" dirty="0">
                          <a:effectLst/>
                          <a:uFill>
                            <a:solidFill>
                              <a:srgbClr val="000000"/>
                            </a:solidFill>
                          </a:uFill>
                        </a:rPr>
                        <a:t>Use of Energy</a:t>
                      </a: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endParaRPr lang="en-US" sz="1700">
                        <a:solidFill>
                          <a:schemeClr val="tx1"/>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spcAft>
                          <a:spcPts val="0"/>
                        </a:spcAft>
                      </a:pPr>
                      <a:r>
                        <a:rPr lang="en-US" sz="1800" dirty="0" smtClean="0">
                          <a:solidFill>
                            <a:schemeClr val="tx1"/>
                          </a:solidFill>
                          <a:effectLst/>
                          <a:uFill>
                            <a:solidFill>
                              <a:srgbClr val="000000"/>
                            </a:solidFill>
                          </a:uFill>
                        </a:rPr>
                        <a:t> </a:t>
                      </a:r>
                      <a:endParaRPr lang="en-US" sz="1700" dirty="0">
                        <a:solidFill>
                          <a:schemeClr val="tx1"/>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extLst>
                  <a:ext uri="{0D108BD9-81ED-4DB2-BD59-A6C34878D82A}">
                    <a16:rowId xmlns:a16="http://schemas.microsoft.com/office/drawing/2014/main" xmlns="" val="13425991"/>
                  </a:ext>
                </a:extLst>
              </a:tr>
              <a:tr h="1938016">
                <a:tc>
                  <a:txBody>
                    <a:bodyPr/>
                    <a:lstStyle/>
                    <a:p>
                      <a:pPr algn="just">
                        <a:lnSpc>
                          <a:spcPct val="107000"/>
                        </a:lnSpc>
                        <a:spcAft>
                          <a:spcPts val="0"/>
                        </a:spcAft>
                      </a:pPr>
                      <a:r>
                        <a:rPr lang="tt-RU" sz="1800" dirty="0">
                          <a:effectLst/>
                        </a:rPr>
                        <a:t> </a:t>
                      </a:r>
                      <a:r>
                        <a:rPr lang="en-US" sz="1800" dirty="0">
                          <a:effectLst/>
                        </a:rPr>
                        <a:t>“In battle, there are not more than two methods of attack - the direct and the indirect; yet these two in combination give rise to an endless series of maneuvers.”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US" sz="1700" dirty="0">
                          <a:solidFill>
                            <a:schemeClr val="tx1"/>
                          </a:solidFill>
                          <a:effectLst/>
                        </a:rPr>
                        <a:t>In </a:t>
                      </a:r>
                      <a:r>
                        <a:rPr lang="en-US" sz="1700" dirty="0" smtClean="0">
                          <a:solidFill>
                            <a:schemeClr val="tx1"/>
                          </a:solidFill>
                          <a:effectLst/>
                        </a:rPr>
                        <a:t>cyberspace</a:t>
                      </a:r>
                      <a:r>
                        <a:rPr lang="en-US" sz="1700" dirty="0">
                          <a:solidFill>
                            <a:schemeClr val="tx1"/>
                          </a:solidFill>
                          <a:effectLst/>
                        </a:rPr>
                        <a:t>, </a:t>
                      </a:r>
                      <a:r>
                        <a:rPr lang="en-US" sz="1700" dirty="0" smtClean="0">
                          <a:solidFill>
                            <a:schemeClr val="tx1"/>
                          </a:solidFill>
                          <a:effectLst/>
                        </a:rPr>
                        <a:t>the </a:t>
                      </a:r>
                      <a:r>
                        <a:rPr lang="en-US" sz="1700" dirty="0">
                          <a:solidFill>
                            <a:schemeClr val="tx1"/>
                          </a:solidFill>
                          <a:effectLst/>
                        </a:rPr>
                        <a:t>processing power is not </a:t>
                      </a:r>
                      <a:r>
                        <a:rPr lang="en-US" sz="1700" dirty="0" smtClean="0">
                          <a:solidFill>
                            <a:schemeClr val="tx1"/>
                          </a:solidFill>
                          <a:effectLst/>
                        </a:rPr>
                        <a:t>only enough </a:t>
                      </a:r>
                      <a:r>
                        <a:rPr lang="en-US" sz="1700" dirty="0">
                          <a:solidFill>
                            <a:schemeClr val="tx1"/>
                          </a:solidFill>
                          <a:effectLst/>
                        </a:rPr>
                        <a:t>to have </a:t>
                      </a:r>
                      <a:r>
                        <a:rPr lang="en-US" sz="1700" dirty="0" smtClean="0">
                          <a:solidFill>
                            <a:schemeClr val="tx1"/>
                          </a:solidFill>
                          <a:effectLst/>
                        </a:rPr>
                        <a:t>a powerful </a:t>
                      </a:r>
                      <a:r>
                        <a:rPr lang="en-US" sz="1700" dirty="0">
                          <a:solidFill>
                            <a:schemeClr val="tx1"/>
                          </a:solidFill>
                          <a:effectLst/>
                        </a:rPr>
                        <a:t>position on </a:t>
                      </a:r>
                      <a:r>
                        <a:rPr lang="en-US" sz="1700" dirty="0" smtClean="0">
                          <a:solidFill>
                            <a:schemeClr val="tx1"/>
                          </a:solidFill>
                          <a:effectLst/>
                        </a:rPr>
                        <a:t>cyberwarfare </a:t>
                      </a:r>
                      <a:r>
                        <a:rPr lang="en-US" sz="1700" dirty="0">
                          <a:solidFill>
                            <a:schemeClr val="tx1"/>
                          </a:solidFill>
                          <a:effectLst/>
                        </a:rPr>
                        <a:t>for actors.  Their aim should be </a:t>
                      </a:r>
                      <a:r>
                        <a:rPr lang="tr-TR" sz="1700" dirty="0" err="1" smtClean="0">
                          <a:solidFill>
                            <a:schemeClr val="tx1"/>
                          </a:solidFill>
                          <a:effectLst/>
                        </a:rPr>
                        <a:t>paying</a:t>
                      </a:r>
                      <a:r>
                        <a:rPr lang="tr-TR" sz="1700" dirty="0" smtClean="0">
                          <a:solidFill>
                            <a:schemeClr val="tx1"/>
                          </a:solidFill>
                          <a:effectLst/>
                        </a:rPr>
                        <a:t> </a:t>
                      </a:r>
                      <a:r>
                        <a:rPr lang="en-US" sz="1700" dirty="0" smtClean="0">
                          <a:solidFill>
                            <a:schemeClr val="tx1"/>
                          </a:solidFill>
                          <a:effectLst/>
                        </a:rPr>
                        <a:t>the </a:t>
                      </a:r>
                      <a:r>
                        <a:rPr lang="en-US" sz="1700" dirty="0" smtClean="0">
                          <a:solidFill>
                            <a:schemeClr val="tx1"/>
                          </a:solidFill>
                          <a:effectLst/>
                        </a:rPr>
                        <a:t>minimum cost</a:t>
                      </a:r>
                      <a:r>
                        <a:rPr lang="en-US" sz="1700" baseline="0" dirty="0" smtClean="0">
                          <a:solidFill>
                            <a:schemeClr val="tx1"/>
                          </a:solidFill>
                          <a:effectLst/>
                        </a:rPr>
                        <a:t> </a:t>
                      </a:r>
                      <a:r>
                        <a:rPr lang="en-US" sz="1700" dirty="0" smtClean="0">
                          <a:solidFill>
                            <a:schemeClr val="tx1"/>
                          </a:solidFill>
                          <a:effectLst/>
                        </a:rPr>
                        <a:t> </a:t>
                      </a:r>
                      <a:r>
                        <a:rPr lang="en-US" sz="1700" dirty="0">
                          <a:solidFill>
                            <a:schemeClr val="tx1"/>
                          </a:solidFill>
                          <a:effectLst/>
                        </a:rPr>
                        <a:t>to achieve their objective. They need to come up </a:t>
                      </a:r>
                      <a:r>
                        <a:rPr lang="en-US" sz="1700" dirty="0" smtClean="0">
                          <a:solidFill>
                            <a:schemeClr val="tx1"/>
                          </a:solidFill>
                          <a:effectLst/>
                        </a:rPr>
                        <a:t>with </a:t>
                      </a:r>
                      <a:r>
                        <a:rPr lang="tr-TR" sz="1700" dirty="0" err="1" smtClean="0">
                          <a:solidFill>
                            <a:schemeClr val="tx1"/>
                          </a:solidFill>
                          <a:effectLst/>
                        </a:rPr>
                        <a:t>several</a:t>
                      </a:r>
                      <a:r>
                        <a:rPr lang="tr-TR" sz="1700" dirty="0" smtClean="0">
                          <a:solidFill>
                            <a:schemeClr val="tx1"/>
                          </a:solidFill>
                          <a:effectLst/>
                        </a:rPr>
                        <a:t> </a:t>
                      </a:r>
                      <a:r>
                        <a:rPr lang="tr-TR" sz="1700" dirty="0" err="1" smtClean="0">
                          <a:solidFill>
                            <a:schemeClr val="tx1"/>
                          </a:solidFill>
                          <a:effectLst/>
                        </a:rPr>
                        <a:t>tactics</a:t>
                      </a:r>
                      <a:r>
                        <a:rPr lang="tr-TR" sz="1700" dirty="0" smtClean="0">
                          <a:solidFill>
                            <a:schemeClr val="tx1"/>
                          </a:solidFill>
                          <a:effectLst/>
                        </a:rPr>
                        <a:t> </a:t>
                      </a:r>
                      <a:r>
                        <a:rPr lang="tr-TR" sz="1700" dirty="0" err="1" smtClean="0">
                          <a:solidFill>
                            <a:schemeClr val="tx1"/>
                          </a:solidFill>
                          <a:effectLst/>
                        </a:rPr>
                        <a:t>and</a:t>
                      </a:r>
                      <a:r>
                        <a:rPr lang="tr-TR" sz="1700" dirty="0" smtClean="0">
                          <a:solidFill>
                            <a:schemeClr val="tx1"/>
                          </a:solidFill>
                          <a:effectLst/>
                        </a:rPr>
                        <a:t> </a:t>
                      </a:r>
                      <a:r>
                        <a:rPr lang="en-US" sz="1700" dirty="0" smtClean="0">
                          <a:solidFill>
                            <a:schemeClr val="tx1"/>
                          </a:solidFill>
                          <a:effectLst/>
                        </a:rPr>
                        <a:t>strategies </a:t>
                      </a:r>
                      <a:r>
                        <a:rPr lang="en-US" sz="1700" dirty="0">
                          <a:solidFill>
                            <a:schemeClr val="tx1"/>
                          </a:solidFill>
                          <a:effectLst/>
                        </a:rPr>
                        <a:t>because of variety in the cyber space. They should carefully select </a:t>
                      </a:r>
                      <a:r>
                        <a:rPr lang="en-US" sz="1700" dirty="0" smtClean="0">
                          <a:solidFill>
                            <a:schemeClr val="tx1"/>
                          </a:solidFill>
                          <a:effectLst/>
                        </a:rPr>
                        <a:t>the best </a:t>
                      </a:r>
                      <a:r>
                        <a:rPr lang="en-US" sz="1700" dirty="0">
                          <a:solidFill>
                            <a:schemeClr val="tx1"/>
                          </a:solidFill>
                          <a:effectLst/>
                        </a:rPr>
                        <a:t>strategy for each situation.</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522953274"/>
                  </a:ext>
                </a:extLst>
              </a:tr>
              <a:tr h="275745">
                <a:tc>
                  <a:txBody>
                    <a:bodyPr/>
                    <a:lstStyle/>
                    <a:p>
                      <a:pPr algn="just">
                        <a:spcAft>
                          <a:spcPts val="0"/>
                        </a:spcAft>
                      </a:pPr>
                      <a:r>
                        <a:rPr lang="en-US" sz="1700" dirty="0">
                          <a:effectLst/>
                          <a:uFill>
                            <a:solidFill>
                              <a:srgbClr val="000000"/>
                            </a:solidFill>
                          </a:uFill>
                        </a:rPr>
                        <a:t>Maneuvering an Army</a:t>
                      </a: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indent="449580" algn="just">
                        <a:lnSpc>
                          <a:spcPct val="107000"/>
                        </a:lnSpc>
                        <a:spcAft>
                          <a:spcPts val="0"/>
                        </a:spcAft>
                      </a:pP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indent="449580" algn="just">
                        <a:lnSpc>
                          <a:spcPct val="107000"/>
                        </a:lnSpc>
                        <a:spcAft>
                          <a:spcPts val="0"/>
                        </a:spcAft>
                      </a:pPr>
                      <a:r>
                        <a:rPr lang="en-US" sz="1700" dirty="0">
                          <a:solidFill>
                            <a:schemeClr val="tx1"/>
                          </a:solidFill>
                          <a:effectLst/>
                        </a:rPr>
                        <a:t> </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92646999"/>
                  </a:ext>
                </a:extLst>
              </a:tr>
              <a:tr h="827236">
                <a:tc>
                  <a:txBody>
                    <a:bodyPr/>
                    <a:lstStyle/>
                    <a:p>
                      <a:pPr algn="just">
                        <a:spcAft>
                          <a:spcPts val="0"/>
                        </a:spcAft>
                      </a:pPr>
                      <a:r>
                        <a:rPr lang="en-US" sz="1700" dirty="0">
                          <a:effectLst/>
                          <a:uFill>
                            <a:solidFill>
                              <a:srgbClr val="000000"/>
                            </a:solidFill>
                          </a:uFill>
                        </a:rPr>
                        <a:t>Changing the location of the fighters in three dimensions.</a:t>
                      </a:r>
                      <a:endParaRPr lang="en-US" sz="1700" dirty="0">
                        <a:solidFill>
                          <a:srgbClr val="000000"/>
                        </a:solidFill>
                        <a:effectLst/>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a:txBody>
                  <a:tcPr marL="0" marR="0" marT="0" marB="0"/>
                </a:tc>
                <a:tc>
                  <a:txBody>
                    <a:bodyPr/>
                    <a:lstStyle/>
                    <a:p>
                      <a:pPr algn="just">
                        <a:lnSpc>
                          <a:spcPct val="107000"/>
                        </a:lnSpc>
                        <a:spcAft>
                          <a:spcPts val="0"/>
                        </a:spcAft>
                      </a:pP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US" sz="1700" dirty="0">
                          <a:solidFill>
                            <a:schemeClr val="tx1"/>
                          </a:solidFill>
                          <a:effectLst/>
                        </a:rPr>
                        <a:t>In </a:t>
                      </a:r>
                      <a:r>
                        <a:rPr lang="en-US" sz="1700" dirty="0" smtClean="0">
                          <a:solidFill>
                            <a:schemeClr val="tx1"/>
                          </a:solidFill>
                          <a:effectLst/>
                        </a:rPr>
                        <a:t>cyberspace</a:t>
                      </a:r>
                      <a:r>
                        <a:rPr lang="en-US" sz="1700" dirty="0">
                          <a:solidFill>
                            <a:schemeClr val="tx1"/>
                          </a:solidFill>
                          <a:effectLst/>
                        </a:rPr>
                        <a:t>, the maneuvering of an actor is not a </a:t>
                      </a:r>
                      <a:r>
                        <a:rPr lang="en-US" sz="1700" dirty="0" smtClean="0">
                          <a:solidFill>
                            <a:schemeClr val="tx1"/>
                          </a:solidFill>
                          <a:effectLst/>
                        </a:rPr>
                        <a:t>physical </a:t>
                      </a:r>
                      <a:r>
                        <a:rPr lang="en-US" sz="1700" dirty="0">
                          <a:solidFill>
                            <a:schemeClr val="tx1"/>
                          </a:solidFill>
                          <a:effectLst/>
                        </a:rPr>
                        <a:t>movement. </a:t>
                      </a:r>
                      <a:r>
                        <a:rPr lang="en-US" sz="1700" dirty="0" smtClean="0">
                          <a:solidFill>
                            <a:schemeClr val="tx1"/>
                          </a:solidFill>
                          <a:effectLst/>
                        </a:rPr>
                        <a:t>Anonymity techniques</a:t>
                      </a:r>
                      <a:r>
                        <a:rPr lang="en-US" sz="1700" baseline="0" dirty="0" smtClean="0">
                          <a:solidFill>
                            <a:schemeClr val="tx1"/>
                          </a:solidFill>
                          <a:effectLst/>
                        </a:rPr>
                        <a:t> and networks </a:t>
                      </a:r>
                      <a:r>
                        <a:rPr lang="en-US" sz="1700" dirty="0" smtClean="0">
                          <a:solidFill>
                            <a:schemeClr val="tx1"/>
                          </a:solidFill>
                          <a:effectLst/>
                        </a:rPr>
                        <a:t>such as TOR network or VPNs can be considered</a:t>
                      </a:r>
                      <a:r>
                        <a:rPr lang="en-US" sz="1700" baseline="0" dirty="0" smtClean="0">
                          <a:solidFill>
                            <a:schemeClr val="tx1"/>
                          </a:solidFill>
                          <a:effectLst/>
                        </a:rPr>
                        <a:t> as maneuvering and </a:t>
                      </a:r>
                      <a:r>
                        <a:rPr lang="en-US" sz="1700" dirty="0" smtClean="0">
                          <a:solidFill>
                            <a:schemeClr val="tx1"/>
                          </a:solidFill>
                          <a:effectLst/>
                        </a:rPr>
                        <a:t> </a:t>
                      </a:r>
                      <a:r>
                        <a:rPr lang="en-US" sz="1700" dirty="0">
                          <a:solidFill>
                            <a:schemeClr val="tx1"/>
                          </a:solidFill>
                          <a:effectLst/>
                        </a:rPr>
                        <a:t>changing location</a:t>
                      </a:r>
                      <a:r>
                        <a:rPr lang="en-US" sz="1700" dirty="0" smtClean="0">
                          <a:solidFill>
                            <a:schemeClr val="tx1"/>
                          </a:solidFill>
                          <a:effectLst/>
                        </a:rPr>
                        <a:t>.</a:t>
                      </a:r>
                    </a:p>
                    <a:p>
                      <a:pPr algn="just">
                        <a:lnSpc>
                          <a:spcPct val="107000"/>
                        </a:lnSpc>
                        <a:spcAft>
                          <a:spcPts val="0"/>
                        </a:spcAft>
                      </a:pP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89153739"/>
                  </a:ext>
                </a:extLst>
              </a:tr>
              <a:tr h="275745">
                <a:tc>
                  <a:txBody>
                    <a:bodyPr/>
                    <a:lstStyle/>
                    <a:p>
                      <a:pPr algn="just">
                        <a:spcAft>
                          <a:spcPts val="0"/>
                        </a:spcAft>
                      </a:pPr>
                      <a:r>
                        <a:rPr lang="en-US" sz="1700" dirty="0">
                          <a:effectLst/>
                          <a:uFill>
                            <a:solidFill>
                              <a:srgbClr val="000000"/>
                            </a:solidFill>
                          </a:uFill>
                        </a:rPr>
                        <a:t>Attack by fire</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lnSpc>
                          <a:spcPct val="107000"/>
                        </a:lnSpc>
                        <a:spcAft>
                          <a:spcPts val="0"/>
                        </a:spcAft>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US" sz="1700" dirty="0">
                          <a:effectLst/>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61557434"/>
                  </a:ext>
                </a:extLst>
              </a:tr>
              <a:tr h="1822573">
                <a:tc>
                  <a:txBody>
                    <a:bodyPr/>
                    <a:lstStyle/>
                    <a:p>
                      <a:pPr algn="just">
                        <a:spcAft>
                          <a:spcPts val="0"/>
                        </a:spcAft>
                      </a:pPr>
                      <a:r>
                        <a:rPr lang="en-US" sz="1800" dirty="0">
                          <a:effectLst/>
                          <a:uFill>
                            <a:solidFill>
                              <a:srgbClr val="000000"/>
                            </a:solidFill>
                          </a:uFill>
                        </a:rPr>
                        <a:t>“There are five ways of attacking with fire. The first is to burn soldiers in their camp, second is to burn stores, the third is to burn baggage trains, the fourth is to burn arsenals and magazines and the fifth is to hurl dropping fire amongst the enemy.”</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en-US" sz="1700" dirty="0">
                          <a:effectLst/>
                          <a:uFill>
                            <a:solidFill>
                              <a:srgbClr val="000000"/>
                            </a:solidFill>
                          </a:uFill>
                        </a:rPr>
                        <a:t>The information processing was comprised of different processing units. Some of these units have more importance than others for information processing. Today’s </a:t>
                      </a:r>
                      <a:r>
                        <a:rPr lang="en-US" sz="1700" dirty="0" smtClean="0">
                          <a:effectLst/>
                          <a:uFill>
                            <a:solidFill>
                              <a:srgbClr val="000000"/>
                            </a:solidFill>
                          </a:uFill>
                        </a:rPr>
                        <a:t>cyber world</a:t>
                      </a:r>
                      <a:r>
                        <a:rPr lang="en-US" sz="1700" dirty="0">
                          <a:effectLst/>
                          <a:uFill>
                            <a:solidFill>
                              <a:srgbClr val="000000"/>
                            </a:solidFill>
                          </a:uFill>
                        </a:rPr>
                        <a:t>, these units called as a critical infrastructure. Actor’s major information processing depends of reliable functioning of critical infrastructure.</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2260476277"/>
                  </a:ext>
                </a:extLst>
              </a:tr>
              <a:tr h="279364">
                <a:tc>
                  <a:txBody>
                    <a:bodyPr/>
                    <a:lstStyle/>
                    <a:p>
                      <a:pPr algn="just">
                        <a:spcAft>
                          <a:spcPts val="0"/>
                        </a:spcAft>
                      </a:pPr>
                      <a:r>
                        <a:rPr lang="en-US" sz="1800" dirty="0">
                          <a:effectLst/>
                          <a:uFill>
                            <a:solidFill>
                              <a:srgbClr val="000000"/>
                            </a:solidFill>
                          </a:uFill>
                        </a:rPr>
                        <a:t>Tactical Dispositions</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en-US" sz="1700">
                          <a:effectLst/>
                          <a:uFill>
                            <a:solidFill>
                              <a:srgbClr val="000000"/>
                            </a:solidFill>
                          </a:uFill>
                        </a:rPr>
                        <a:t> </a:t>
                      </a:r>
                      <a:endParaRPr lang="en-US" sz="170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744693125"/>
                  </a:ext>
                </a:extLst>
              </a:tr>
              <a:tr h="3587970">
                <a:tc>
                  <a:txBody>
                    <a:bodyPr/>
                    <a:lstStyle/>
                    <a:p>
                      <a:pPr algn="just">
                        <a:spcAft>
                          <a:spcPts val="0"/>
                        </a:spcAft>
                      </a:pPr>
                      <a:r>
                        <a:rPr lang="en-US" sz="1800" dirty="0">
                          <a:effectLst/>
                          <a:uFill>
                            <a:solidFill>
                              <a:srgbClr val="000000"/>
                            </a:solidFill>
                          </a:uFill>
                        </a:rPr>
                        <a:t>“Measurement owes its existence to Earth; Estimation of quantity to Measurement; Calculation to Estimation of quantity; Balancing of chances to Calculation; and Victory to Balancing of chances.”</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tr-TR" sz="1700" dirty="0" err="1" smtClean="0">
                          <a:effectLst/>
                          <a:uFill>
                            <a:solidFill>
                              <a:srgbClr val="000000"/>
                            </a:solidFill>
                          </a:uFill>
                        </a:rPr>
                        <a:t>One</a:t>
                      </a:r>
                      <a:r>
                        <a:rPr lang="tr-TR" sz="1700" baseline="0" dirty="0" smtClean="0">
                          <a:effectLst/>
                          <a:uFill>
                            <a:solidFill>
                              <a:srgbClr val="000000"/>
                            </a:solidFill>
                          </a:uFill>
                        </a:rPr>
                        <a:t> </a:t>
                      </a:r>
                      <a:r>
                        <a:rPr lang="tr-TR" sz="1700" baseline="0" dirty="0" err="1" smtClean="0">
                          <a:effectLst/>
                          <a:uFill>
                            <a:solidFill>
                              <a:srgbClr val="000000"/>
                            </a:solidFill>
                          </a:uFill>
                        </a:rPr>
                        <a:t>significant</a:t>
                      </a:r>
                      <a:r>
                        <a:rPr lang="tr-TR" sz="1700" baseline="0" dirty="0" smtClean="0">
                          <a:effectLst/>
                          <a:uFill>
                            <a:solidFill>
                              <a:srgbClr val="000000"/>
                            </a:solidFill>
                          </a:uFill>
                        </a:rPr>
                        <a:t> </a:t>
                      </a:r>
                      <a:r>
                        <a:rPr lang="tr-TR" sz="1700" baseline="0" dirty="0" err="1" smtClean="0">
                          <a:effectLst/>
                          <a:uFill>
                            <a:solidFill>
                              <a:srgbClr val="000000"/>
                            </a:solidFill>
                          </a:uFill>
                        </a:rPr>
                        <a:t>measurement</a:t>
                      </a:r>
                      <a:r>
                        <a:rPr lang="tr-TR" sz="1700" baseline="0" dirty="0" smtClean="0">
                          <a:effectLst/>
                          <a:uFill>
                            <a:solidFill>
                              <a:srgbClr val="000000"/>
                            </a:solidFill>
                          </a:uFill>
                        </a:rPr>
                        <a:t> </a:t>
                      </a:r>
                      <a:r>
                        <a:rPr lang="tr-TR" sz="1700" baseline="0" dirty="0" err="1" smtClean="0">
                          <a:effectLst/>
                          <a:uFill>
                            <a:solidFill>
                              <a:srgbClr val="000000"/>
                            </a:solidFill>
                          </a:uFill>
                        </a:rPr>
                        <a:t>system</a:t>
                      </a:r>
                      <a:r>
                        <a:rPr lang="tr-TR" sz="1700" baseline="0" dirty="0" smtClean="0">
                          <a:effectLst/>
                          <a:uFill>
                            <a:solidFill>
                              <a:srgbClr val="000000"/>
                            </a:solidFill>
                          </a:uFill>
                        </a:rPr>
                        <a:t> </a:t>
                      </a:r>
                      <a:r>
                        <a:rPr lang="tr-TR" sz="1700" baseline="0" dirty="0" err="1" smtClean="0">
                          <a:effectLst/>
                          <a:uFill>
                            <a:solidFill>
                              <a:srgbClr val="000000"/>
                            </a:solidFill>
                          </a:uFill>
                        </a:rPr>
                        <a:t>for</a:t>
                      </a:r>
                      <a:r>
                        <a:rPr lang="tr-TR" sz="1700" baseline="0" dirty="0" smtClean="0">
                          <a:effectLst/>
                          <a:uFill>
                            <a:solidFill>
                              <a:srgbClr val="000000"/>
                            </a:solidFill>
                          </a:uFill>
                        </a:rPr>
                        <a:t> </a:t>
                      </a:r>
                      <a:r>
                        <a:rPr lang="tr-TR" sz="1700" baseline="0" dirty="0" err="1" smtClean="0">
                          <a:effectLst/>
                          <a:uFill>
                            <a:solidFill>
                              <a:srgbClr val="000000"/>
                            </a:solidFill>
                          </a:uFill>
                        </a:rPr>
                        <a:t>cyber</a:t>
                      </a:r>
                      <a:r>
                        <a:rPr lang="tr-TR" sz="1700" baseline="0" dirty="0" smtClean="0">
                          <a:effectLst/>
                          <a:uFill>
                            <a:solidFill>
                              <a:srgbClr val="000000"/>
                            </a:solidFill>
                          </a:uFill>
                        </a:rPr>
                        <a:t> </a:t>
                      </a:r>
                      <a:r>
                        <a:rPr lang="tr-TR" sz="1700" baseline="0" dirty="0" err="1" smtClean="0">
                          <a:effectLst/>
                          <a:uFill>
                            <a:solidFill>
                              <a:srgbClr val="000000"/>
                            </a:solidFill>
                          </a:uFill>
                        </a:rPr>
                        <a:t>warfare</a:t>
                      </a:r>
                      <a:r>
                        <a:rPr lang="tr-TR" sz="1700" baseline="0" dirty="0" smtClean="0">
                          <a:effectLst/>
                          <a:uFill>
                            <a:solidFill>
                              <a:srgbClr val="000000"/>
                            </a:solidFill>
                          </a:uFill>
                        </a:rPr>
                        <a:t> is </a:t>
                      </a:r>
                      <a:r>
                        <a:rPr lang="tr-TR" sz="1700" baseline="0" dirty="0" err="1" smtClean="0">
                          <a:effectLst/>
                          <a:uFill>
                            <a:solidFill>
                              <a:srgbClr val="000000"/>
                            </a:solidFill>
                          </a:uFill>
                        </a:rPr>
                        <a:t>the</a:t>
                      </a:r>
                      <a:r>
                        <a:rPr lang="tr-TR" sz="1700" baseline="0" dirty="0" smtClean="0">
                          <a:effectLst/>
                          <a:uFill>
                            <a:solidFill>
                              <a:srgbClr val="000000"/>
                            </a:solidFill>
                          </a:uFill>
                        </a:rPr>
                        <a:t> </a:t>
                      </a:r>
                      <a:r>
                        <a:rPr lang="tr-TR" sz="1700" baseline="0" dirty="0" err="1" smtClean="0">
                          <a:effectLst/>
                          <a:uFill>
                            <a:solidFill>
                              <a:srgbClr val="000000"/>
                            </a:solidFill>
                          </a:uFill>
                        </a:rPr>
                        <a:t>very</a:t>
                      </a:r>
                      <a:r>
                        <a:rPr lang="tr-TR" sz="1700" baseline="0" dirty="0" smtClean="0">
                          <a:effectLst/>
                          <a:uFill>
                            <a:solidFill>
                              <a:srgbClr val="000000"/>
                            </a:solidFill>
                          </a:uFill>
                        </a:rPr>
                        <a:t> </a:t>
                      </a:r>
                      <a:r>
                        <a:rPr lang="tr-TR" sz="1700" baseline="0" dirty="0" err="1" smtClean="0">
                          <a:effectLst/>
                          <a:uFill>
                            <a:solidFill>
                              <a:srgbClr val="000000"/>
                            </a:solidFill>
                          </a:uFill>
                        </a:rPr>
                        <a:t>definition</a:t>
                      </a:r>
                      <a:r>
                        <a:rPr lang="tr-TR" sz="1700" baseline="0" dirty="0" smtClean="0">
                          <a:effectLst/>
                          <a:uFill>
                            <a:solidFill>
                              <a:srgbClr val="000000"/>
                            </a:solidFill>
                          </a:uFill>
                        </a:rPr>
                        <a:t> of </a:t>
                      </a:r>
                      <a:r>
                        <a:rPr lang="tr-TR" sz="1700" b="1" baseline="0" dirty="0" err="1" smtClean="0">
                          <a:effectLst/>
                          <a:uFill>
                            <a:solidFill>
                              <a:srgbClr val="000000"/>
                            </a:solidFill>
                          </a:uFill>
                        </a:rPr>
                        <a:t>the</a:t>
                      </a:r>
                      <a:r>
                        <a:rPr lang="tr-TR" sz="1700" b="1" baseline="0" dirty="0" smtClean="0">
                          <a:effectLst/>
                          <a:uFill>
                            <a:solidFill>
                              <a:srgbClr val="000000"/>
                            </a:solidFill>
                          </a:uFill>
                        </a:rPr>
                        <a:t> </a:t>
                      </a:r>
                      <a:r>
                        <a:rPr lang="tr-TR" sz="1700" b="1" baseline="0" dirty="0" err="1" smtClean="0">
                          <a:effectLst/>
                          <a:uFill>
                            <a:solidFill>
                              <a:srgbClr val="000000"/>
                            </a:solidFill>
                          </a:uFill>
                        </a:rPr>
                        <a:t>entropy</a:t>
                      </a:r>
                      <a:r>
                        <a:rPr lang="tr-TR" sz="1700" baseline="0" dirty="0" smtClean="0">
                          <a:effectLst/>
                          <a:uFill>
                            <a:solidFill>
                              <a:srgbClr val="000000"/>
                            </a:solidFill>
                          </a:uFill>
                        </a:rPr>
                        <a:t> as </a:t>
                      </a:r>
                      <a:r>
                        <a:rPr lang="tr-TR" sz="1700" baseline="0" dirty="0" err="1" smtClean="0">
                          <a:effectLst/>
                          <a:uFill>
                            <a:solidFill>
                              <a:srgbClr val="000000"/>
                            </a:solidFill>
                          </a:uFill>
                        </a:rPr>
                        <a:t>given</a:t>
                      </a:r>
                      <a:r>
                        <a:rPr lang="tr-TR" sz="1700" baseline="0" dirty="0" smtClean="0">
                          <a:effectLst/>
                          <a:uFill>
                            <a:solidFill>
                              <a:srgbClr val="000000"/>
                            </a:solidFill>
                          </a:uFill>
                        </a:rPr>
                        <a:t> in </a:t>
                      </a:r>
                      <a:r>
                        <a:rPr lang="tr-TR" sz="1700" baseline="0" dirty="0" err="1" smtClean="0">
                          <a:effectLst/>
                          <a:uFill>
                            <a:solidFill>
                              <a:srgbClr val="000000"/>
                            </a:solidFill>
                          </a:uFill>
                        </a:rPr>
                        <a:t>the</a:t>
                      </a:r>
                      <a:r>
                        <a:rPr lang="tr-TR" sz="1700" baseline="0" dirty="0" smtClean="0">
                          <a:effectLst/>
                          <a:uFill>
                            <a:solidFill>
                              <a:srgbClr val="000000"/>
                            </a:solidFill>
                          </a:uFill>
                        </a:rPr>
                        <a:t> </a:t>
                      </a:r>
                      <a:r>
                        <a:rPr lang="tr-TR" sz="1700" baseline="0" dirty="0" err="1" smtClean="0">
                          <a:effectLst/>
                          <a:uFill>
                            <a:solidFill>
                              <a:srgbClr val="000000"/>
                            </a:solidFill>
                          </a:uFill>
                        </a:rPr>
                        <a:t>previous</a:t>
                      </a:r>
                      <a:r>
                        <a:rPr lang="tr-TR" sz="1700" baseline="0" dirty="0" smtClean="0">
                          <a:effectLst/>
                          <a:uFill>
                            <a:solidFill>
                              <a:srgbClr val="000000"/>
                            </a:solidFill>
                          </a:uFill>
                        </a:rPr>
                        <a:t> </a:t>
                      </a:r>
                      <a:r>
                        <a:rPr lang="tr-TR" sz="1700" baseline="0" dirty="0" err="1" smtClean="0">
                          <a:effectLst/>
                          <a:uFill>
                            <a:solidFill>
                              <a:srgbClr val="000000"/>
                            </a:solidFill>
                          </a:uFill>
                        </a:rPr>
                        <a:t>chapter</a:t>
                      </a:r>
                      <a:r>
                        <a:rPr lang="tr-TR" sz="1700" baseline="0" dirty="0" smtClean="0">
                          <a:effectLst/>
                          <a:uFill>
                            <a:solidFill>
                              <a:srgbClr val="000000"/>
                            </a:solidFill>
                          </a:uFill>
                        </a:rPr>
                        <a:t>.</a:t>
                      </a:r>
                    </a:p>
                    <a:p>
                      <a:pPr algn="just">
                        <a:spcAft>
                          <a:spcPts val="0"/>
                        </a:spcAft>
                      </a:pPr>
                      <a:endParaRPr lang="tr-TR" sz="1700" baseline="0" dirty="0" smtClean="0">
                        <a:effectLst/>
                        <a:uFill>
                          <a:solidFill>
                            <a:srgbClr val="000000"/>
                          </a:solidFill>
                        </a:uFill>
                      </a:endParaRPr>
                    </a:p>
                    <a:p>
                      <a:pPr algn="just">
                        <a:spcAft>
                          <a:spcPts val="0"/>
                        </a:spcAft>
                      </a:pPr>
                      <a:r>
                        <a:rPr lang="tr-TR" sz="1700" dirty="0" err="1" smtClean="0">
                          <a:effectLst/>
                          <a:uFill>
                            <a:solidFill>
                              <a:srgbClr val="000000"/>
                            </a:solidFill>
                          </a:uFill>
                        </a:rPr>
                        <a:t>Entropy</a:t>
                      </a:r>
                      <a:r>
                        <a:rPr lang="tr-TR" sz="1700" dirty="0" smtClean="0">
                          <a:effectLst/>
                          <a:uFill>
                            <a:solidFill>
                              <a:srgbClr val="000000"/>
                            </a:solidFill>
                          </a:uFill>
                        </a:rPr>
                        <a:t> can be </a:t>
                      </a:r>
                      <a:r>
                        <a:rPr lang="tr-TR" sz="1700" dirty="0" err="1" smtClean="0">
                          <a:effectLst/>
                          <a:uFill>
                            <a:solidFill>
                              <a:srgbClr val="000000"/>
                            </a:solidFill>
                          </a:uFill>
                        </a:rPr>
                        <a:t>utilized</a:t>
                      </a:r>
                      <a:r>
                        <a:rPr lang="tr-TR" sz="1700" dirty="0" smtClean="0">
                          <a:effectLst/>
                          <a:uFill>
                            <a:solidFill>
                              <a:srgbClr val="000000"/>
                            </a:solidFill>
                          </a:uFill>
                        </a:rPr>
                        <a:t> </a:t>
                      </a:r>
                      <a:r>
                        <a:rPr lang="tr-TR" sz="1700" dirty="0" err="1" smtClean="0">
                          <a:effectLst/>
                          <a:uFill>
                            <a:solidFill>
                              <a:srgbClr val="000000"/>
                            </a:solidFill>
                          </a:uFill>
                        </a:rPr>
                        <a:t>to</a:t>
                      </a:r>
                      <a:r>
                        <a:rPr lang="tr-TR" sz="1700" dirty="0" smtClean="0">
                          <a:effectLst/>
                          <a:uFill>
                            <a:solidFill>
                              <a:srgbClr val="000000"/>
                            </a:solidFill>
                          </a:uFill>
                        </a:rPr>
                        <a:t> </a:t>
                      </a:r>
                      <a:r>
                        <a:rPr lang="tr-TR" sz="1700" dirty="0" err="1" smtClean="0">
                          <a:effectLst/>
                          <a:uFill>
                            <a:solidFill>
                              <a:srgbClr val="000000"/>
                            </a:solidFill>
                          </a:uFill>
                        </a:rPr>
                        <a:t>calculate</a:t>
                      </a:r>
                      <a:r>
                        <a:rPr lang="tr-TR" sz="1700" dirty="0" smtClean="0">
                          <a:effectLst/>
                          <a:uFill>
                            <a:solidFill>
                              <a:srgbClr val="000000"/>
                            </a:solidFill>
                          </a:uFill>
                        </a:rPr>
                        <a:t> </a:t>
                      </a:r>
                      <a:r>
                        <a:rPr lang="tr-TR" sz="1700" dirty="0" err="1" smtClean="0">
                          <a:effectLst/>
                          <a:uFill>
                            <a:solidFill>
                              <a:srgbClr val="000000"/>
                            </a:solidFill>
                          </a:uFill>
                        </a:rPr>
                        <a:t>the</a:t>
                      </a:r>
                      <a:r>
                        <a:rPr lang="tr-TR" sz="1700" dirty="0" smtClean="0">
                          <a:effectLst/>
                          <a:uFill>
                            <a:solidFill>
                              <a:srgbClr val="000000"/>
                            </a:solidFill>
                          </a:uFill>
                        </a:rPr>
                        <a:t> </a:t>
                      </a:r>
                      <a:r>
                        <a:rPr lang="tr-TR" sz="1700" dirty="0" err="1" smtClean="0">
                          <a:effectLst/>
                          <a:uFill>
                            <a:solidFill>
                              <a:srgbClr val="000000"/>
                            </a:solidFill>
                          </a:uFill>
                        </a:rPr>
                        <a:t>chances</a:t>
                      </a:r>
                      <a:r>
                        <a:rPr lang="tr-TR" sz="1700" dirty="0" smtClean="0">
                          <a:effectLst/>
                          <a:uFill>
                            <a:solidFill>
                              <a:srgbClr val="000000"/>
                            </a:solidFill>
                          </a:uFill>
                        </a:rPr>
                        <a:t> of </a:t>
                      </a:r>
                      <a:r>
                        <a:rPr lang="tr-TR" sz="1700" dirty="0" err="1" smtClean="0">
                          <a:effectLst/>
                          <a:uFill>
                            <a:solidFill>
                              <a:srgbClr val="000000"/>
                            </a:solidFill>
                          </a:uFill>
                        </a:rPr>
                        <a:t>being</a:t>
                      </a:r>
                      <a:r>
                        <a:rPr lang="tr-TR" sz="1700" dirty="0" smtClean="0">
                          <a:effectLst/>
                          <a:uFill>
                            <a:solidFill>
                              <a:srgbClr val="000000"/>
                            </a:solidFill>
                          </a:uFill>
                        </a:rPr>
                        <a:t> </a:t>
                      </a:r>
                      <a:r>
                        <a:rPr lang="tr-TR" sz="1700" dirty="0" err="1" smtClean="0">
                          <a:effectLst/>
                          <a:uFill>
                            <a:solidFill>
                              <a:srgbClr val="000000"/>
                            </a:solidFill>
                          </a:uFill>
                        </a:rPr>
                        <a:t>under</a:t>
                      </a:r>
                      <a:r>
                        <a:rPr lang="tr-TR" sz="1700" dirty="0" smtClean="0">
                          <a:effectLst/>
                          <a:uFill>
                            <a:solidFill>
                              <a:srgbClr val="000000"/>
                            </a:solidFill>
                          </a:uFill>
                        </a:rPr>
                        <a:t> </a:t>
                      </a:r>
                      <a:r>
                        <a:rPr lang="tr-TR" sz="1700" dirty="0" err="1" smtClean="0">
                          <a:effectLst/>
                          <a:uFill>
                            <a:solidFill>
                              <a:srgbClr val="000000"/>
                            </a:solidFill>
                          </a:uFill>
                        </a:rPr>
                        <a:t>attack</a:t>
                      </a:r>
                      <a:r>
                        <a:rPr lang="tr-TR" sz="1700" baseline="0" dirty="0" smtClean="0">
                          <a:effectLst/>
                          <a:uFill>
                            <a:solidFill>
                              <a:srgbClr val="000000"/>
                            </a:solidFill>
                          </a:uFill>
                        </a:rPr>
                        <a:t> </a:t>
                      </a:r>
                      <a:r>
                        <a:rPr lang="tr-TR" sz="1700" baseline="0" dirty="0" err="1" smtClean="0">
                          <a:effectLst/>
                          <a:uFill>
                            <a:solidFill>
                              <a:srgbClr val="000000"/>
                            </a:solidFill>
                          </a:uFill>
                        </a:rPr>
                        <a:t>or</a:t>
                      </a:r>
                      <a:r>
                        <a:rPr lang="tr-TR" sz="1700" baseline="0" dirty="0" smtClean="0">
                          <a:effectLst/>
                          <a:uFill>
                            <a:solidFill>
                              <a:srgbClr val="000000"/>
                            </a:solidFill>
                          </a:uFill>
                        </a:rPr>
                        <a:t> </a:t>
                      </a:r>
                      <a:r>
                        <a:rPr lang="tr-TR" sz="1700" baseline="0" dirty="0" err="1" smtClean="0">
                          <a:effectLst/>
                          <a:uFill>
                            <a:solidFill>
                              <a:srgbClr val="000000"/>
                            </a:solidFill>
                          </a:uFill>
                        </a:rPr>
                        <a:t>chances</a:t>
                      </a:r>
                      <a:r>
                        <a:rPr lang="tr-TR" sz="1700" baseline="0" dirty="0" smtClean="0">
                          <a:effectLst/>
                          <a:uFill>
                            <a:solidFill>
                              <a:srgbClr val="000000"/>
                            </a:solidFill>
                          </a:uFill>
                        </a:rPr>
                        <a:t> as </a:t>
                      </a:r>
                      <a:r>
                        <a:rPr lang="tr-TR" sz="1700" baseline="0" dirty="0" err="1" smtClean="0">
                          <a:effectLst/>
                          <a:uFill>
                            <a:solidFill>
                              <a:srgbClr val="000000"/>
                            </a:solidFill>
                          </a:uFill>
                        </a:rPr>
                        <a:t>system</a:t>
                      </a:r>
                      <a:r>
                        <a:rPr lang="tr-TR" sz="1700" baseline="0" dirty="0" smtClean="0">
                          <a:effectLst/>
                          <a:uFill>
                            <a:solidFill>
                              <a:srgbClr val="000000"/>
                            </a:solidFill>
                          </a:uFill>
                        </a:rPr>
                        <a:t> is </a:t>
                      </a:r>
                      <a:r>
                        <a:rPr lang="tr-TR" sz="1700" baseline="0" dirty="0" err="1" smtClean="0">
                          <a:effectLst/>
                          <a:uFill>
                            <a:solidFill>
                              <a:srgbClr val="000000"/>
                            </a:solidFill>
                          </a:uFill>
                        </a:rPr>
                        <a:t>open</a:t>
                      </a:r>
                      <a:r>
                        <a:rPr lang="tr-TR" sz="1700" baseline="0" dirty="0" smtClean="0">
                          <a:effectLst/>
                          <a:uFill>
                            <a:solidFill>
                              <a:srgbClr val="000000"/>
                            </a:solidFill>
                          </a:uFill>
                        </a:rPr>
                        <a:t> </a:t>
                      </a:r>
                      <a:r>
                        <a:rPr lang="tr-TR" sz="1700" baseline="0" dirty="0" err="1" smtClean="0">
                          <a:effectLst/>
                          <a:uFill>
                            <a:solidFill>
                              <a:srgbClr val="000000"/>
                            </a:solidFill>
                          </a:uFill>
                        </a:rPr>
                        <a:t>to</a:t>
                      </a:r>
                      <a:r>
                        <a:rPr lang="tr-TR" sz="1700" baseline="0" dirty="0" smtClean="0">
                          <a:effectLst/>
                          <a:uFill>
                            <a:solidFill>
                              <a:srgbClr val="000000"/>
                            </a:solidFill>
                          </a:uFill>
                        </a:rPr>
                        <a:t> </a:t>
                      </a:r>
                      <a:r>
                        <a:rPr lang="tr-TR" sz="1700" baseline="0" dirty="0" err="1" smtClean="0">
                          <a:effectLst/>
                          <a:uFill>
                            <a:solidFill>
                              <a:srgbClr val="000000"/>
                            </a:solidFill>
                          </a:uFill>
                        </a:rPr>
                        <a:t>attack</a:t>
                      </a:r>
                      <a:r>
                        <a:rPr lang="tr-TR" sz="1700" baseline="0" dirty="0" smtClean="0">
                          <a:effectLst/>
                          <a:uFill>
                            <a:solidFill>
                              <a:srgbClr val="000000"/>
                            </a:solidFill>
                          </a:uFill>
                        </a:rPr>
                        <a:t>. </a:t>
                      </a:r>
                      <a:r>
                        <a:rPr lang="tr-TR" sz="1700" baseline="0" dirty="0" err="1" smtClean="0">
                          <a:effectLst/>
                          <a:uFill>
                            <a:solidFill>
                              <a:srgbClr val="000000"/>
                            </a:solidFill>
                          </a:uFill>
                        </a:rPr>
                        <a:t>Entropic</a:t>
                      </a:r>
                      <a:r>
                        <a:rPr lang="tr-TR" sz="1700" baseline="0" dirty="0" smtClean="0">
                          <a:effectLst/>
                          <a:uFill>
                            <a:solidFill>
                              <a:srgbClr val="000000"/>
                            </a:solidFill>
                          </a:uFill>
                        </a:rPr>
                        <a:t> </a:t>
                      </a:r>
                      <a:r>
                        <a:rPr lang="tr-TR" sz="1700" baseline="0" dirty="0" err="1" smtClean="0">
                          <a:effectLst/>
                          <a:uFill>
                            <a:solidFill>
                              <a:srgbClr val="000000"/>
                            </a:solidFill>
                          </a:uFill>
                        </a:rPr>
                        <a:t>analysis</a:t>
                      </a:r>
                      <a:r>
                        <a:rPr lang="tr-TR" sz="1700" baseline="0" dirty="0" smtClean="0">
                          <a:effectLst/>
                          <a:uFill>
                            <a:solidFill>
                              <a:srgbClr val="000000"/>
                            </a:solidFill>
                          </a:uFill>
                        </a:rPr>
                        <a:t> of </a:t>
                      </a:r>
                      <a:r>
                        <a:rPr lang="tr-TR" sz="1700" baseline="0" dirty="0" err="1" smtClean="0">
                          <a:effectLst/>
                          <a:uFill>
                            <a:solidFill>
                              <a:srgbClr val="000000"/>
                            </a:solidFill>
                          </a:uFill>
                        </a:rPr>
                        <a:t>unicity</a:t>
                      </a:r>
                      <a:r>
                        <a:rPr lang="tr-TR" sz="1700" baseline="0" dirty="0" smtClean="0">
                          <a:effectLst/>
                          <a:uFill>
                            <a:solidFill>
                              <a:srgbClr val="000000"/>
                            </a:solidFill>
                          </a:uFill>
                        </a:rPr>
                        <a:t> </a:t>
                      </a:r>
                      <a:r>
                        <a:rPr lang="tr-TR" sz="1700" baseline="0" dirty="0" err="1" smtClean="0">
                          <a:effectLst/>
                          <a:uFill>
                            <a:solidFill>
                              <a:srgbClr val="000000"/>
                            </a:solidFill>
                          </a:uFill>
                        </a:rPr>
                        <a:t>distance</a:t>
                      </a:r>
                      <a:r>
                        <a:rPr lang="tr-TR" sz="1700" baseline="0" dirty="0" smtClean="0">
                          <a:effectLst/>
                          <a:uFill>
                            <a:solidFill>
                              <a:srgbClr val="000000"/>
                            </a:solidFill>
                          </a:uFill>
                        </a:rPr>
                        <a:t> </a:t>
                      </a:r>
                      <a:r>
                        <a:rPr lang="tr-TR" sz="1700" baseline="0" dirty="0" err="1" smtClean="0">
                          <a:effectLst/>
                          <a:uFill>
                            <a:solidFill>
                              <a:srgbClr val="000000"/>
                            </a:solidFill>
                          </a:uFill>
                        </a:rPr>
                        <a:t>for</a:t>
                      </a:r>
                      <a:r>
                        <a:rPr lang="tr-TR" sz="1700" baseline="0" dirty="0" smtClean="0">
                          <a:effectLst/>
                          <a:uFill>
                            <a:solidFill>
                              <a:srgbClr val="000000"/>
                            </a:solidFill>
                          </a:uFill>
                        </a:rPr>
                        <a:t> a </a:t>
                      </a:r>
                      <a:r>
                        <a:rPr lang="tr-TR" sz="1700" baseline="0" dirty="0" err="1" smtClean="0">
                          <a:effectLst/>
                          <a:uFill>
                            <a:solidFill>
                              <a:srgbClr val="000000"/>
                            </a:solidFill>
                          </a:uFill>
                        </a:rPr>
                        <a:t>secure</a:t>
                      </a:r>
                      <a:r>
                        <a:rPr lang="tr-TR" sz="1700" baseline="0" dirty="0" smtClean="0">
                          <a:effectLst/>
                          <a:uFill>
                            <a:solidFill>
                              <a:srgbClr val="000000"/>
                            </a:solidFill>
                          </a:uFill>
                        </a:rPr>
                        <a:t> </a:t>
                      </a:r>
                      <a:r>
                        <a:rPr lang="tr-TR" sz="1700" baseline="0" dirty="0" err="1" smtClean="0">
                          <a:effectLst/>
                          <a:uFill>
                            <a:solidFill>
                              <a:srgbClr val="000000"/>
                            </a:solidFill>
                          </a:uFill>
                        </a:rPr>
                        <a:t>communication</a:t>
                      </a:r>
                      <a:r>
                        <a:rPr lang="tr-TR" sz="1700" baseline="0" dirty="0" smtClean="0">
                          <a:effectLst/>
                          <a:uFill>
                            <a:solidFill>
                              <a:srgbClr val="000000"/>
                            </a:solidFill>
                          </a:uFill>
                        </a:rPr>
                        <a:t> can </a:t>
                      </a:r>
                      <a:r>
                        <a:rPr lang="tr-TR" sz="1700" baseline="0" dirty="0" err="1" smtClean="0">
                          <a:effectLst/>
                          <a:uFill>
                            <a:solidFill>
                              <a:srgbClr val="000000"/>
                            </a:solidFill>
                          </a:uFill>
                        </a:rPr>
                        <a:t>lead</a:t>
                      </a:r>
                      <a:r>
                        <a:rPr lang="tr-TR" sz="1700" baseline="0" dirty="0" smtClean="0">
                          <a:effectLst/>
                          <a:uFill>
                            <a:solidFill>
                              <a:srgbClr val="000000"/>
                            </a:solidFill>
                          </a:uFill>
                        </a:rPr>
                        <a:t> </a:t>
                      </a:r>
                      <a:r>
                        <a:rPr lang="tr-TR" sz="1700" baseline="0" dirty="0" err="1" smtClean="0">
                          <a:effectLst/>
                          <a:uFill>
                            <a:solidFill>
                              <a:srgbClr val="000000"/>
                            </a:solidFill>
                          </a:uFill>
                        </a:rPr>
                        <a:t>to</a:t>
                      </a:r>
                      <a:r>
                        <a:rPr lang="tr-TR" sz="1700" baseline="0" dirty="0" smtClean="0">
                          <a:effectLst/>
                          <a:uFill>
                            <a:solidFill>
                              <a:srgbClr val="000000"/>
                            </a:solidFill>
                          </a:uFill>
                        </a:rPr>
                        <a:t> </a:t>
                      </a:r>
                      <a:r>
                        <a:rPr lang="tr-TR" sz="1700" baseline="0" dirty="0" err="1" smtClean="0">
                          <a:effectLst/>
                          <a:uFill>
                            <a:solidFill>
                              <a:srgbClr val="000000"/>
                            </a:solidFill>
                          </a:uFill>
                        </a:rPr>
                        <a:t>cryptanalysis</a:t>
                      </a:r>
                      <a:r>
                        <a:rPr lang="tr-TR" sz="1700" baseline="0" dirty="0" smtClean="0">
                          <a:effectLst/>
                          <a:uFill>
                            <a:solidFill>
                              <a:srgbClr val="000000"/>
                            </a:solidFill>
                          </a:uFill>
                        </a:rPr>
                        <a:t> of a </a:t>
                      </a:r>
                      <a:r>
                        <a:rPr lang="tr-TR" sz="1700" baseline="0" dirty="0" err="1" smtClean="0">
                          <a:effectLst/>
                          <a:uFill>
                            <a:solidFill>
                              <a:srgbClr val="000000"/>
                            </a:solidFill>
                          </a:uFill>
                        </a:rPr>
                        <a:t>system</a:t>
                      </a:r>
                      <a:r>
                        <a:rPr lang="tr-TR" sz="1700" baseline="0" dirty="0" smtClean="0">
                          <a:effectLst/>
                          <a:uFill>
                            <a:solidFill>
                              <a:srgbClr val="000000"/>
                            </a:solidFill>
                          </a:uFill>
                        </a:rPr>
                        <a:t>. </a:t>
                      </a:r>
                      <a:r>
                        <a:rPr lang="tr-TR" sz="1700" baseline="0" dirty="0" err="1" smtClean="0">
                          <a:effectLst/>
                          <a:uFill>
                            <a:solidFill>
                              <a:srgbClr val="000000"/>
                            </a:solidFill>
                          </a:uFill>
                        </a:rPr>
                        <a:t>Deep</a:t>
                      </a:r>
                      <a:r>
                        <a:rPr lang="tr-TR" sz="1700" baseline="0" dirty="0" smtClean="0">
                          <a:effectLst/>
                          <a:uFill>
                            <a:solidFill>
                              <a:srgbClr val="000000"/>
                            </a:solidFill>
                          </a:uFill>
                        </a:rPr>
                        <a:t> </a:t>
                      </a:r>
                      <a:r>
                        <a:rPr lang="tr-TR" sz="1700" baseline="0" dirty="0" err="1" smtClean="0">
                          <a:effectLst/>
                          <a:uFill>
                            <a:solidFill>
                              <a:srgbClr val="000000"/>
                            </a:solidFill>
                          </a:uFill>
                        </a:rPr>
                        <a:t>package</a:t>
                      </a:r>
                      <a:r>
                        <a:rPr lang="tr-TR" sz="1700" baseline="0" dirty="0" smtClean="0">
                          <a:effectLst/>
                          <a:uFill>
                            <a:solidFill>
                              <a:srgbClr val="000000"/>
                            </a:solidFill>
                          </a:uFill>
                        </a:rPr>
                        <a:t> </a:t>
                      </a:r>
                      <a:r>
                        <a:rPr lang="tr-TR" sz="1700" baseline="0" dirty="0" err="1" smtClean="0">
                          <a:effectLst/>
                          <a:uFill>
                            <a:solidFill>
                              <a:srgbClr val="000000"/>
                            </a:solidFill>
                          </a:uFill>
                        </a:rPr>
                        <a:t>inspection</a:t>
                      </a:r>
                      <a:r>
                        <a:rPr lang="tr-TR" sz="1700" baseline="0" dirty="0" smtClean="0">
                          <a:effectLst/>
                          <a:uFill>
                            <a:solidFill>
                              <a:srgbClr val="000000"/>
                            </a:solidFill>
                          </a:uFill>
                        </a:rPr>
                        <a:t> is </a:t>
                      </a:r>
                      <a:r>
                        <a:rPr lang="tr-TR" sz="1700" baseline="0" dirty="0" err="1" smtClean="0">
                          <a:effectLst/>
                          <a:uFill>
                            <a:solidFill>
                              <a:srgbClr val="000000"/>
                            </a:solidFill>
                          </a:uFill>
                        </a:rPr>
                        <a:t>also</a:t>
                      </a:r>
                      <a:r>
                        <a:rPr lang="tr-TR" sz="1700" baseline="0" dirty="0" smtClean="0">
                          <a:effectLst/>
                          <a:uFill>
                            <a:solidFill>
                              <a:srgbClr val="000000"/>
                            </a:solidFill>
                          </a:uFill>
                        </a:rPr>
                        <a:t> done on </a:t>
                      </a:r>
                      <a:r>
                        <a:rPr lang="tr-TR" sz="1700" baseline="0" dirty="0" err="1" smtClean="0">
                          <a:effectLst/>
                          <a:uFill>
                            <a:solidFill>
                              <a:srgbClr val="000000"/>
                            </a:solidFill>
                          </a:uFill>
                        </a:rPr>
                        <a:t>bits</a:t>
                      </a:r>
                      <a:r>
                        <a:rPr lang="tr-TR" sz="1700" baseline="0" dirty="0" smtClean="0">
                          <a:effectLst/>
                          <a:uFill>
                            <a:solidFill>
                              <a:srgbClr val="000000"/>
                            </a:solidFill>
                          </a:uFill>
                        </a:rPr>
                        <a:t> </a:t>
                      </a:r>
                      <a:r>
                        <a:rPr lang="tr-TR" sz="1700" baseline="0" dirty="0" err="1" smtClean="0">
                          <a:effectLst/>
                          <a:uFill>
                            <a:solidFill>
                              <a:srgbClr val="000000"/>
                            </a:solidFill>
                          </a:uFill>
                        </a:rPr>
                        <a:t>thus</a:t>
                      </a:r>
                      <a:r>
                        <a:rPr lang="tr-TR" sz="1700" baseline="0" dirty="0" smtClean="0">
                          <a:effectLst/>
                          <a:uFill>
                            <a:solidFill>
                              <a:srgbClr val="000000"/>
                            </a:solidFill>
                          </a:uFill>
                        </a:rPr>
                        <a:t> </a:t>
                      </a:r>
                      <a:r>
                        <a:rPr lang="tr-TR" sz="1700" baseline="0" dirty="0" err="1" smtClean="0">
                          <a:effectLst/>
                          <a:uFill>
                            <a:solidFill>
                              <a:srgbClr val="000000"/>
                            </a:solidFill>
                          </a:uFill>
                        </a:rPr>
                        <a:t>entropy</a:t>
                      </a:r>
                      <a:r>
                        <a:rPr lang="tr-TR" sz="1700" baseline="0" dirty="0" smtClean="0">
                          <a:effectLst/>
                          <a:uFill>
                            <a:solidFill>
                              <a:srgbClr val="000000"/>
                            </a:solidFill>
                          </a:uFill>
                        </a:rPr>
                        <a:t> </a:t>
                      </a:r>
                      <a:r>
                        <a:rPr lang="tr-TR" sz="1700" baseline="0" dirty="0" err="1" smtClean="0">
                          <a:effectLst/>
                          <a:uFill>
                            <a:solidFill>
                              <a:srgbClr val="000000"/>
                            </a:solidFill>
                          </a:uFill>
                        </a:rPr>
                        <a:t>calculation</a:t>
                      </a:r>
                      <a:r>
                        <a:rPr lang="tr-TR" sz="1700" baseline="0" dirty="0" smtClean="0">
                          <a:effectLst/>
                          <a:uFill>
                            <a:solidFill>
                              <a:srgbClr val="000000"/>
                            </a:solidFill>
                          </a:uFill>
                        </a:rPr>
                        <a:t> </a:t>
                      </a:r>
                      <a:r>
                        <a:rPr lang="tr-TR" sz="1700" baseline="0" dirty="0" err="1" smtClean="0">
                          <a:effectLst/>
                          <a:uFill>
                            <a:solidFill>
                              <a:srgbClr val="000000"/>
                            </a:solidFill>
                          </a:uFill>
                        </a:rPr>
                        <a:t>again</a:t>
                      </a:r>
                      <a:r>
                        <a:rPr lang="tr-TR" sz="1700" baseline="0" dirty="0" smtClean="0">
                          <a:effectLst/>
                          <a:uFill>
                            <a:solidFill>
                              <a:srgbClr val="000000"/>
                            </a:solidFill>
                          </a:uFill>
                        </a:rPr>
                        <a:t> </a:t>
                      </a:r>
                      <a:r>
                        <a:rPr lang="tr-TR" sz="1700" baseline="0" dirty="0" err="1" smtClean="0">
                          <a:effectLst/>
                          <a:uFill>
                            <a:solidFill>
                              <a:srgbClr val="000000"/>
                            </a:solidFill>
                          </a:uFill>
                        </a:rPr>
                        <a:t>might</a:t>
                      </a:r>
                      <a:r>
                        <a:rPr lang="tr-TR" sz="1700" baseline="0" dirty="0" smtClean="0">
                          <a:effectLst/>
                          <a:uFill>
                            <a:solidFill>
                              <a:srgbClr val="000000"/>
                            </a:solidFill>
                          </a:uFill>
                        </a:rPr>
                        <a:t> </a:t>
                      </a:r>
                      <a:r>
                        <a:rPr lang="tr-TR" sz="1700" baseline="0" dirty="0" err="1" smtClean="0">
                          <a:effectLst/>
                          <a:uFill>
                            <a:solidFill>
                              <a:srgbClr val="000000"/>
                            </a:solidFill>
                          </a:uFill>
                        </a:rPr>
                        <a:t>reveal</a:t>
                      </a:r>
                      <a:r>
                        <a:rPr lang="tr-TR" sz="1700" baseline="0" dirty="0" smtClean="0">
                          <a:effectLst/>
                          <a:uFill>
                            <a:solidFill>
                              <a:srgbClr val="000000"/>
                            </a:solidFill>
                          </a:uFill>
                        </a:rPr>
                        <a:t> </a:t>
                      </a:r>
                      <a:r>
                        <a:rPr lang="tr-TR" sz="1700" baseline="0" dirty="0" err="1" smtClean="0">
                          <a:effectLst/>
                          <a:uFill>
                            <a:solidFill>
                              <a:srgbClr val="000000"/>
                            </a:solidFill>
                          </a:uFill>
                        </a:rPr>
                        <a:t>the</a:t>
                      </a:r>
                      <a:r>
                        <a:rPr lang="tr-TR" sz="1700" baseline="0" dirty="0" smtClean="0">
                          <a:effectLst/>
                          <a:uFill>
                            <a:solidFill>
                              <a:srgbClr val="000000"/>
                            </a:solidFill>
                          </a:uFill>
                        </a:rPr>
                        <a:t> </a:t>
                      </a:r>
                      <a:r>
                        <a:rPr lang="tr-TR" sz="1700" baseline="0" dirty="0" err="1" smtClean="0">
                          <a:effectLst/>
                          <a:uFill>
                            <a:solidFill>
                              <a:srgbClr val="000000"/>
                            </a:solidFill>
                          </a:uFill>
                        </a:rPr>
                        <a:t>chances</a:t>
                      </a:r>
                      <a:r>
                        <a:rPr lang="tr-TR" sz="1700" baseline="0" dirty="0" smtClean="0">
                          <a:effectLst/>
                          <a:uFill>
                            <a:solidFill>
                              <a:srgbClr val="000000"/>
                            </a:solidFill>
                          </a:uFill>
                        </a:rPr>
                        <a:t> of </a:t>
                      </a:r>
                      <a:r>
                        <a:rPr lang="tr-TR" sz="1700" baseline="0" dirty="0" err="1" smtClean="0">
                          <a:effectLst/>
                          <a:uFill>
                            <a:solidFill>
                              <a:srgbClr val="000000"/>
                            </a:solidFill>
                          </a:uFill>
                        </a:rPr>
                        <a:t>being</a:t>
                      </a:r>
                      <a:r>
                        <a:rPr lang="tr-TR" sz="1700" baseline="0" dirty="0" smtClean="0">
                          <a:effectLst/>
                          <a:uFill>
                            <a:solidFill>
                              <a:srgbClr val="000000"/>
                            </a:solidFill>
                          </a:uFill>
                        </a:rPr>
                        <a:t> </a:t>
                      </a:r>
                      <a:r>
                        <a:rPr lang="tr-TR" sz="1700" baseline="0" dirty="0" err="1" smtClean="0">
                          <a:effectLst/>
                          <a:uFill>
                            <a:solidFill>
                              <a:srgbClr val="000000"/>
                            </a:solidFill>
                          </a:uFill>
                        </a:rPr>
                        <a:t>under</a:t>
                      </a:r>
                      <a:r>
                        <a:rPr lang="tr-TR" sz="1700" baseline="0" dirty="0" smtClean="0">
                          <a:effectLst/>
                          <a:uFill>
                            <a:solidFill>
                              <a:srgbClr val="000000"/>
                            </a:solidFill>
                          </a:uFill>
                        </a:rPr>
                        <a:t> </a:t>
                      </a:r>
                      <a:r>
                        <a:rPr lang="tr-TR" sz="1700" baseline="0" dirty="0" err="1" smtClean="0">
                          <a:effectLst/>
                          <a:uFill>
                            <a:solidFill>
                              <a:srgbClr val="000000"/>
                            </a:solidFill>
                          </a:uFill>
                        </a:rPr>
                        <a:t>attack</a:t>
                      </a:r>
                      <a:r>
                        <a:rPr lang="tr-TR" sz="1700" baseline="0" dirty="0" smtClean="0">
                          <a:effectLst/>
                          <a:uFill>
                            <a:solidFill>
                              <a:srgbClr val="000000"/>
                            </a:solidFill>
                          </a:uFill>
                        </a:rPr>
                        <a:t> </a:t>
                      </a:r>
                      <a:r>
                        <a:rPr lang="tr-TR" sz="1700" baseline="0" dirty="0" err="1" smtClean="0">
                          <a:effectLst/>
                          <a:uFill>
                            <a:solidFill>
                              <a:srgbClr val="000000"/>
                            </a:solidFill>
                          </a:uFill>
                        </a:rPr>
                        <a:t>or</a:t>
                      </a:r>
                      <a:r>
                        <a:rPr lang="tr-TR" sz="1700" baseline="0" dirty="0" smtClean="0">
                          <a:effectLst/>
                          <a:uFill>
                            <a:solidFill>
                              <a:srgbClr val="000000"/>
                            </a:solidFill>
                          </a:uFill>
                        </a:rPr>
                        <a:t> </a:t>
                      </a:r>
                      <a:r>
                        <a:rPr lang="tr-TR" sz="1700" baseline="0" dirty="0" err="1" smtClean="0">
                          <a:effectLst/>
                          <a:uFill>
                            <a:solidFill>
                              <a:srgbClr val="000000"/>
                            </a:solidFill>
                          </a:uFill>
                        </a:rPr>
                        <a:t>being</a:t>
                      </a:r>
                      <a:r>
                        <a:rPr lang="tr-TR" sz="1700" baseline="0" dirty="0" smtClean="0">
                          <a:effectLst/>
                          <a:uFill>
                            <a:solidFill>
                              <a:srgbClr val="000000"/>
                            </a:solidFill>
                          </a:uFill>
                        </a:rPr>
                        <a:t> </a:t>
                      </a:r>
                      <a:r>
                        <a:rPr lang="tr-TR" sz="1700" baseline="0" dirty="0" err="1" smtClean="0">
                          <a:effectLst/>
                          <a:uFill>
                            <a:solidFill>
                              <a:srgbClr val="000000"/>
                            </a:solidFill>
                          </a:uFill>
                        </a:rPr>
                        <a:t>vulnerable</a:t>
                      </a:r>
                      <a:r>
                        <a:rPr lang="tr-TR" sz="1700" baseline="0" dirty="0" smtClean="0">
                          <a:effectLst/>
                          <a:uFill>
                            <a:solidFill>
                              <a:srgbClr val="000000"/>
                            </a:solidFill>
                          </a:uFill>
                        </a:rPr>
                        <a:t>.</a:t>
                      </a:r>
                    </a:p>
                    <a:p>
                      <a:pPr algn="just">
                        <a:spcAft>
                          <a:spcPts val="0"/>
                        </a:spcAft>
                      </a:pPr>
                      <a:endParaRPr lang="tr-TR" sz="1700" baseline="0" dirty="0" smtClean="0">
                        <a:effectLst/>
                        <a:uFill>
                          <a:solidFill>
                            <a:srgbClr val="000000"/>
                          </a:solidFill>
                        </a:uFill>
                      </a:endParaRPr>
                    </a:p>
                    <a:p>
                      <a:pPr algn="just">
                        <a:spcAft>
                          <a:spcPts val="0"/>
                        </a:spcAft>
                      </a:pPr>
                      <a:r>
                        <a:rPr lang="tr-TR" sz="1700" baseline="0" dirty="0" err="1" smtClean="0">
                          <a:effectLst/>
                          <a:uFill>
                            <a:solidFill>
                              <a:srgbClr val="000000"/>
                            </a:solidFill>
                          </a:uFill>
                        </a:rPr>
                        <a:t>Victory</a:t>
                      </a:r>
                      <a:r>
                        <a:rPr lang="tr-TR" sz="1700" baseline="0" dirty="0" smtClean="0">
                          <a:effectLst/>
                          <a:uFill>
                            <a:solidFill>
                              <a:srgbClr val="000000"/>
                            </a:solidFill>
                          </a:uFill>
                        </a:rPr>
                        <a:t> is </a:t>
                      </a:r>
                      <a:r>
                        <a:rPr lang="tr-TR" sz="1700" baseline="0" dirty="0" err="1" smtClean="0">
                          <a:effectLst/>
                          <a:uFill>
                            <a:solidFill>
                              <a:srgbClr val="000000"/>
                            </a:solidFill>
                          </a:uFill>
                        </a:rPr>
                        <a:t>dependent</a:t>
                      </a:r>
                      <a:r>
                        <a:rPr lang="tr-TR" sz="1700" baseline="0" dirty="0" smtClean="0">
                          <a:effectLst/>
                          <a:uFill>
                            <a:solidFill>
                              <a:srgbClr val="000000"/>
                            </a:solidFill>
                          </a:uFill>
                        </a:rPr>
                        <a:t> on </a:t>
                      </a:r>
                      <a:r>
                        <a:rPr lang="tr-TR" sz="1700" baseline="0" dirty="0" err="1" smtClean="0">
                          <a:effectLst/>
                          <a:uFill>
                            <a:solidFill>
                              <a:srgbClr val="000000"/>
                            </a:solidFill>
                          </a:uFill>
                        </a:rPr>
                        <a:t>balancing</a:t>
                      </a:r>
                      <a:r>
                        <a:rPr lang="tr-TR" sz="1700" baseline="0" dirty="0" smtClean="0">
                          <a:effectLst/>
                          <a:uFill>
                            <a:solidFill>
                              <a:srgbClr val="000000"/>
                            </a:solidFill>
                          </a:uFill>
                        </a:rPr>
                        <a:t> </a:t>
                      </a:r>
                      <a:r>
                        <a:rPr lang="tr-TR" sz="1700" baseline="0" dirty="0" err="1" smtClean="0">
                          <a:effectLst/>
                          <a:uFill>
                            <a:solidFill>
                              <a:srgbClr val="000000"/>
                            </a:solidFill>
                          </a:uFill>
                        </a:rPr>
                        <a:t>all</a:t>
                      </a:r>
                      <a:r>
                        <a:rPr lang="tr-TR" sz="1700" baseline="0" dirty="0" smtClean="0">
                          <a:effectLst/>
                          <a:uFill>
                            <a:solidFill>
                              <a:srgbClr val="000000"/>
                            </a:solidFill>
                          </a:uFill>
                        </a:rPr>
                        <a:t> of </a:t>
                      </a:r>
                      <a:r>
                        <a:rPr lang="tr-TR" sz="1700" baseline="0" dirty="0" err="1" smtClean="0">
                          <a:effectLst/>
                          <a:uFill>
                            <a:solidFill>
                              <a:srgbClr val="000000"/>
                            </a:solidFill>
                          </a:uFill>
                        </a:rPr>
                        <a:t>these</a:t>
                      </a:r>
                      <a:r>
                        <a:rPr lang="tr-TR" sz="1700" baseline="0" dirty="0" smtClean="0">
                          <a:effectLst/>
                          <a:uFill>
                            <a:solidFill>
                              <a:srgbClr val="000000"/>
                            </a:solidFill>
                          </a:uFill>
                        </a:rPr>
                        <a:t> </a:t>
                      </a:r>
                      <a:r>
                        <a:rPr lang="tr-TR" sz="1700" baseline="0" dirty="0" err="1" smtClean="0">
                          <a:effectLst/>
                          <a:uFill>
                            <a:solidFill>
                              <a:srgbClr val="000000"/>
                            </a:solidFill>
                          </a:uFill>
                        </a:rPr>
                        <a:t>chances</a:t>
                      </a:r>
                      <a:r>
                        <a:rPr lang="tr-TR" sz="1700" baseline="0" dirty="0" smtClean="0">
                          <a:effectLst/>
                          <a:uFill>
                            <a:solidFill>
                              <a:srgbClr val="000000"/>
                            </a:solidFill>
                          </a:uFill>
                        </a:rPr>
                        <a:t> as </a:t>
                      </a:r>
                      <a:r>
                        <a:rPr lang="tr-TR" sz="1700" baseline="0" dirty="0" err="1" smtClean="0">
                          <a:effectLst/>
                          <a:uFill>
                            <a:solidFill>
                              <a:srgbClr val="000000"/>
                            </a:solidFill>
                          </a:uFill>
                        </a:rPr>
                        <a:t>stated</a:t>
                      </a:r>
                      <a:r>
                        <a:rPr lang="tr-TR" sz="1700" baseline="0" dirty="0" smtClean="0">
                          <a:effectLst/>
                          <a:uFill>
                            <a:solidFill>
                              <a:srgbClr val="000000"/>
                            </a:solidFill>
                          </a:uFill>
                        </a:rPr>
                        <a:t> </a:t>
                      </a:r>
                      <a:r>
                        <a:rPr lang="tr-TR" sz="1700" baseline="0" dirty="0" err="1" smtClean="0">
                          <a:effectLst/>
                          <a:uFill>
                            <a:solidFill>
                              <a:srgbClr val="000000"/>
                            </a:solidFill>
                          </a:uFill>
                        </a:rPr>
                        <a:t>by</a:t>
                      </a:r>
                      <a:r>
                        <a:rPr lang="tr-TR" sz="1700" baseline="0" dirty="0" smtClean="0">
                          <a:effectLst/>
                          <a:uFill>
                            <a:solidFill>
                              <a:srgbClr val="000000"/>
                            </a:solidFill>
                          </a:uFill>
                        </a:rPr>
                        <a:t> </a:t>
                      </a:r>
                      <a:r>
                        <a:rPr lang="tr-TR" sz="1700" baseline="0" dirty="0" err="1" smtClean="0">
                          <a:effectLst/>
                          <a:uFill>
                            <a:solidFill>
                              <a:srgbClr val="000000"/>
                            </a:solidFill>
                          </a:uFill>
                        </a:rPr>
                        <a:t>Tzu</a:t>
                      </a:r>
                      <a:r>
                        <a:rPr lang="tr-TR" sz="1700" baseline="0" dirty="0" smtClean="0">
                          <a:effectLst/>
                          <a:uFill>
                            <a:solidFill>
                              <a:srgbClr val="000000"/>
                            </a:solidFill>
                          </a:uFill>
                        </a:rPr>
                        <a:t>, </a:t>
                      </a:r>
                      <a:r>
                        <a:rPr lang="tr-TR" sz="1700" baseline="0" dirty="0" err="1" smtClean="0">
                          <a:effectLst/>
                          <a:uFill>
                            <a:solidFill>
                              <a:srgbClr val="000000"/>
                            </a:solidFill>
                          </a:uFill>
                        </a:rPr>
                        <a:t>therefore</a:t>
                      </a:r>
                      <a:r>
                        <a:rPr lang="tr-TR" sz="1700" baseline="0" dirty="0" smtClean="0">
                          <a:effectLst/>
                          <a:uFill>
                            <a:solidFill>
                              <a:srgbClr val="000000"/>
                            </a:solidFill>
                          </a:uFill>
                        </a:rPr>
                        <a:t> </a:t>
                      </a:r>
                      <a:r>
                        <a:rPr lang="tr-TR" sz="1700" baseline="0" dirty="0" err="1" smtClean="0">
                          <a:effectLst/>
                          <a:uFill>
                            <a:solidFill>
                              <a:srgbClr val="000000"/>
                            </a:solidFill>
                          </a:uFill>
                        </a:rPr>
                        <a:t>the</a:t>
                      </a:r>
                      <a:r>
                        <a:rPr lang="tr-TR" sz="1700" baseline="0" dirty="0" smtClean="0">
                          <a:effectLst/>
                          <a:uFill>
                            <a:solidFill>
                              <a:srgbClr val="000000"/>
                            </a:solidFill>
                          </a:uFill>
                        </a:rPr>
                        <a:t> </a:t>
                      </a:r>
                      <a:r>
                        <a:rPr lang="tr-TR" sz="1700" baseline="0" dirty="0" err="1" smtClean="0">
                          <a:effectLst/>
                          <a:uFill>
                            <a:solidFill>
                              <a:srgbClr val="000000"/>
                            </a:solidFill>
                          </a:uFill>
                        </a:rPr>
                        <a:t>anectode</a:t>
                      </a:r>
                      <a:r>
                        <a:rPr lang="tr-TR" sz="1700" baseline="0" dirty="0" smtClean="0">
                          <a:effectLst/>
                          <a:uFill>
                            <a:solidFill>
                              <a:srgbClr val="000000"/>
                            </a:solidFill>
                          </a:uFill>
                        </a:rPr>
                        <a:t> </a:t>
                      </a:r>
                      <a:r>
                        <a:rPr lang="tr-TR" sz="1700" baseline="0" dirty="0" err="1" smtClean="0">
                          <a:effectLst/>
                          <a:uFill>
                            <a:solidFill>
                              <a:srgbClr val="000000"/>
                            </a:solidFill>
                          </a:uFill>
                        </a:rPr>
                        <a:t>applies</a:t>
                      </a:r>
                      <a:r>
                        <a:rPr lang="tr-TR" sz="1700" baseline="0" dirty="0" smtClean="0">
                          <a:effectLst/>
                          <a:uFill>
                            <a:solidFill>
                              <a:srgbClr val="000000"/>
                            </a:solidFill>
                          </a:uFill>
                        </a:rPr>
                        <a:t>.</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394999693"/>
                  </a:ext>
                </a:extLst>
              </a:tr>
              <a:tr h="279364">
                <a:tc>
                  <a:txBody>
                    <a:bodyPr/>
                    <a:lstStyle/>
                    <a:p>
                      <a:pPr algn="just">
                        <a:spcAft>
                          <a:spcPts val="0"/>
                        </a:spcAft>
                      </a:pPr>
                      <a:r>
                        <a:rPr lang="en-US" sz="1800" dirty="0">
                          <a:effectLst/>
                          <a:uFill>
                            <a:solidFill>
                              <a:srgbClr val="000000"/>
                            </a:solidFill>
                          </a:uFill>
                        </a:rPr>
                        <a:t>Weak Points and Strong</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en-US" sz="1700" dirty="0">
                          <a:effectLst/>
                          <a:uFill>
                            <a:solidFill>
                              <a:srgbClr val="000000"/>
                            </a:solidFill>
                          </a:uFill>
                        </a:rPr>
                        <a:t> </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1899063123"/>
                  </a:ext>
                </a:extLst>
              </a:tr>
              <a:tr h="2082940">
                <a:tc>
                  <a:txBody>
                    <a:bodyPr/>
                    <a:lstStyle/>
                    <a:p>
                      <a:pPr algn="just">
                        <a:spcAft>
                          <a:spcPts val="0"/>
                        </a:spcAft>
                      </a:pPr>
                      <a:r>
                        <a:rPr lang="en-US" sz="1800" dirty="0">
                          <a:effectLst/>
                          <a:uFill>
                            <a:solidFill>
                              <a:srgbClr val="000000"/>
                            </a:solidFill>
                          </a:uFill>
                        </a:rPr>
                        <a:t>“The spot where we intend to fight must not be made known; for then the enemy will have to prepare against a possible attack at several different points”</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en-US" sz="1700" dirty="0">
                          <a:effectLst/>
                          <a:uFill>
                            <a:solidFill>
                              <a:srgbClr val="000000"/>
                            </a:solidFill>
                          </a:uFill>
                        </a:rPr>
                        <a:t>Cyber attacks </a:t>
                      </a:r>
                      <a:r>
                        <a:rPr lang="en-US" sz="1700" dirty="0" smtClean="0">
                          <a:effectLst/>
                          <a:uFill>
                            <a:solidFill>
                              <a:srgbClr val="000000"/>
                            </a:solidFill>
                          </a:uFill>
                        </a:rPr>
                        <a:t>are to </a:t>
                      </a:r>
                      <a:r>
                        <a:rPr lang="en-US" sz="1700" dirty="0">
                          <a:effectLst/>
                          <a:uFill>
                            <a:solidFill>
                              <a:srgbClr val="000000"/>
                            </a:solidFill>
                          </a:uFill>
                        </a:rPr>
                        <a:t>be made in the domain </a:t>
                      </a:r>
                      <a:r>
                        <a:rPr lang="en-US" sz="1700" dirty="0" smtClean="0">
                          <a:effectLst/>
                          <a:uFill>
                            <a:solidFill>
                              <a:srgbClr val="000000"/>
                            </a:solidFill>
                          </a:uFill>
                        </a:rPr>
                        <a:t>which takes </a:t>
                      </a:r>
                      <a:r>
                        <a:rPr lang="en-US" sz="1700" dirty="0">
                          <a:effectLst/>
                          <a:uFill>
                            <a:solidFill>
                              <a:srgbClr val="000000"/>
                            </a:solidFill>
                          </a:uFill>
                        </a:rPr>
                        <a:t>place with a </a:t>
                      </a:r>
                      <a:r>
                        <a:rPr lang="en-US" sz="1700" dirty="0" smtClean="0">
                          <a:effectLst/>
                          <a:uFill>
                            <a:solidFill>
                              <a:srgbClr val="000000"/>
                            </a:solidFill>
                          </a:uFill>
                        </a:rPr>
                        <a:t>powerful</a:t>
                      </a:r>
                      <a:r>
                        <a:rPr lang="en-US" sz="1700" baseline="0" dirty="0" smtClean="0">
                          <a:effectLst/>
                          <a:uFill>
                            <a:solidFill>
                              <a:srgbClr val="000000"/>
                            </a:solidFill>
                          </a:uFill>
                        </a:rPr>
                        <a:t> interactions </a:t>
                      </a:r>
                      <a:r>
                        <a:rPr lang="en-US" sz="1700" dirty="0" smtClean="0">
                          <a:effectLst/>
                          <a:uFill>
                            <a:solidFill>
                              <a:srgbClr val="000000"/>
                            </a:solidFill>
                          </a:uFill>
                        </a:rPr>
                        <a:t>which </a:t>
                      </a:r>
                      <a:r>
                        <a:rPr lang="en-US" sz="1700" dirty="0" smtClean="0">
                          <a:effectLst/>
                          <a:uFill>
                            <a:solidFill>
                              <a:srgbClr val="000000"/>
                            </a:solidFill>
                          </a:uFill>
                        </a:rPr>
                        <a:t>can </a:t>
                      </a:r>
                      <a:r>
                        <a:rPr lang="en-US" sz="1700" dirty="0">
                          <a:effectLst/>
                          <a:uFill>
                            <a:solidFill>
                              <a:srgbClr val="000000"/>
                            </a:solidFill>
                          </a:uFill>
                        </a:rPr>
                        <a:t>be </a:t>
                      </a:r>
                      <a:r>
                        <a:rPr lang="en-US" sz="1700" dirty="0" smtClean="0">
                          <a:effectLst/>
                          <a:uFill>
                            <a:solidFill>
                              <a:srgbClr val="000000"/>
                            </a:solidFill>
                          </a:uFill>
                        </a:rPr>
                        <a:t>controlled</a:t>
                      </a:r>
                      <a:r>
                        <a:rPr lang="en-US" sz="1700" baseline="0" dirty="0" smtClean="0">
                          <a:effectLst/>
                          <a:uFill>
                            <a:solidFill>
                              <a:srgbClr val="000000"/>
                            </a:solidFill>
                          </a:uFill>
                        </a:rPr>
                        <a:t> </a:t>
                      </a:r>
                      <a:r>
                        <a:rPr lang="en-US" sz="1700" dirty="0" smtClean="0">
                          <a:effectLst/>
                          <a:uFill>
                            <a:solidFill>
                              <a:srgbClr val="000000"/>
                            </a:solidFill>
                          </a:uFill>
                        </a:rPr>
                        <a:t>quickly </a:t>
                      </a:r>
                      <a:r>
                        <a:rPr lang="en-US" sz="1700" dirty="0">
                          <a:effectLst/>
                          <a:uFill>
                            <a:solidFill>
                              <a:srgbClr val="000000"/>
                            </a:solidFill>
                          </a:uFill>
                        </a:rPr>
                        <a:t>and </a:t>
                      </a:r>
                      <a:r>
                        <a:rPr lang="en-US" sz="1700" dirty="0" smtClean="0">
                          <a:effectLst/>
                          <a:uFill>
                            <a:solidFill>
                              <a:srgbClr val="000000"/>
                            </a:solidFill>
                          </a:uFill>
                        </a:rPr>
                        <a:t>of which allows </a:t>
                      </a:r>
                      <a:r>
                        <a:rPr lang="en-US" sz="1700" dirty="0">
                          <a:effectLst/>
                          <a:uFill>
                            <a:solidFill>
                              <a:srgbClr val="000000"/>
                            </a:solidFill>
                          </a:uFill>
                        </a:rPr>
                        <a:t>you to instantly be successful. </a:t>
                      </a:r>
                      <a:endParaRPr lang="en-US" sz="1700" dirty="0" smtClean="0">
                        <a:effectLst/>
                        <a:uFill>
                          <a:solidFill>
                            <a:srgbClr val="000000"/>
                          </a:solidFill>
                        </a:uFill>
                      </a:endParaRPr>
                    </a:p>
                    <a:p>
                      <a:pPr algn="just">
                        <a:spcAft>
                          <a:spcPts val="0"/>
                        </a:spcAft>
                      </a:pPr>
                      <a:endParaRPr lang="en-US" sz="1700" dirty="0" smtClean="0">
                        <a:effectLst/>
                        <a:uFill>
                          <a:solidFill>
                            <a:srgbClr val="000000"/>
                          </a:solidFill>
                        </a:uFill>
                      </a:endParaRPr>
                    </a:p>
                    <a:p>
                      <a:pPr algn="just">
                        <a:spcAft>
                          <a:spcPts val="0"/>
                        </a:spcAft>
                      </a:pPr>
                      <a:r>
                        <a:rPr lang="en-US" sz="1700" dirty="0" smtClean="0">
                          <a:effectLst/>
                          <a:uFill>
                            <a:solidFill>
                              <a:srgbClr val="000000"/>
                            </a:solidFill>
                          </a:uFill>
                        </a:rPr>
                        <a:t>An </a:t>
                      </a:r>
                      <a:r>
                        <a:rPr lang="en-US" sz="1700" dirty="0">
                          <a:effectLst/>
                          <a:uFill>
                            <a:solidFill>
                              <a:srgbClr val="000000"/>
                            </a:solidFill>
                          </a:uFill>
                        </a:rPr>
                        <a:t>unexpected </a:t>
                      </a:r>
                      <a:r>
                        <a:rPr lang="en-US" sz="1700" dirty="0" smtClean="0">
                          <a:effectLst/>
                          <a:uFill>
                            <a:solidFill>
                              <a:srgbClr val="000000"/>
                            </a:solidFill>
                          </a:uFill>
                        </a:rPr>
                        <a:t>move, a surprise attack, is</a:t>
                      </a:r>
                      <a:r>
                        <a:rPr lang="en-US" sz="1700" baseline="0" dirty="0" smtClean="0">
                          <a:effectLst/>
                          <a:uFill>
                            <a:solidFill>
                              <a:srgbClr val="000000"/>
                            </a:solidFill>
                          </a:uFill>
                        </a:rPr>
                        <a:t> accomplished</a:t>
                      </a:r>
                      <a:r>
                        <a:rPr lang="en-US" sz="1700" dirty="0" smtClean="0">
                          <a:effectLst/>
                          <a:uFill>
                            <a:solidFill>
                              <a:srgbClr val="000000"/>
                            </a:solidFill>
                          </a:uFill>
                        </a:rPr>
                        <a:t> </a:t>
                      </a:r>
                      <a:r>
                        <a:rPr lang="en-US" sz="1700" dirty="0">
                          <a:effectLst/>
                          <a:uFill>
                            <a:solidFill>
                              <a:srgbClr val="000000"/>
                            </a:solidFill>
                          </a:uFill>
                        </a:rPr>
                        <a:t>using the </a:t>
                      </a:r>
                      <a:r>
                        <a:rPr lang="en-US" sz="1700" dirty="0" smtClean="0">
                          <a:effectLst/>
                          <a:uFill>
                            <a:solidFill>
                              <a:srgbClr val="000000"/>
                            </a:solidFill>
                          </a:uFill>
                        </a:rPr>
                        <a:t>open source information. Whilst</a:t>
                      </a:r>
                      <a:r>
                        <a:rPr lang="en-US" sz="1700" baseline="0" dirty="0" smtClean="0">
                          <a:effectLst/>
                          <a:uFill>
                            <a:solidFill>
                              <a:srgbClr val="000000"/>
                            </a:solidFill>
                          </a:uFill>
                        </a:rPr>
                        <a:t> being incredibly powerful to conduct a surprise attack, it is as important as being ready for one.</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2346345959"/>
                  </a:ext>
                </a:extLst>
              </a:tr>
              <a:tr h="279364">
                <a:tc>
                  <a:txBody>
                    <a:bodyPr/>
                    <a:lstStyle/>
                    <a:p>
                      <a:pPr algn="just">
                        <a:spcAft>
                          <a:spcPts val="0"/>
                        </a:spcAft>
                      </a:pPr>
                      <a:r>
                        <a:rPr lang="en-US" sz="1800" dirty="0">
                          <a:effectLst/>
                          <a:uFill>
                            <a:solidFill>
                              <a:srgbClr val="000000"/>
                            </a:solidFill>
                          </a:uFill>
                        </a:rPr>
                        <a:t>Use of Spies</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en-US" sz="1700" dirty="0">
                          <a:effectLst/>
                          <a:uFill>
                            <a:solidFill>
                              <a:srgbClr val="000000"/>
                            </a:solidFill>
                          </a:uFill>
                        </a:rPr>
                        <a:t> </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640439832"/>
                  </a:ext>
                </a:extLst>
              </a:tr>
              <a:tr h="2514274">
                <a:tc>
                  <a:txBody>
                    <a:bodyPr/>
                    <a:lstStyle/>
                    <a:p>
                      <a:pPr algn="just">
                        <a:spcAft>
                          <a:spcPts val="0"/>
                        </a:spcAft>
                      </a:pPr>
                      <a:r>
                        <a:rPr lang="en-US" sz="1800" dirty="0">
                          <a:effectLst/>
                          <a:uFill>
                            <a:solidFill>
                              <a:srgbClr val="000000"/>
                            </a:solidFill>
                          </a:uFill>
                        </a:rPr>
                        <a:t>“A major military operation is a severe drain on the nation, and may be kept up for years in the struggle for one day's victory. So to fail to know the conditions of opponents because of reluctance to give rewards for intelligence is extremely inhumane, uncharacteristic of a true military leader, uncharacteristic of an assistant of the government, uncharacteristic of a victorious chief.”</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tc>
                  <a:txBody>
                    <a:bodyPr/>
                    <a:lstStyle/>
                    <a:p>
                      <a:pPr algn="just">
                        <a:spcAft>
                          <a:spcPts val="0"/>
                        </a:spcAft>
                      </a:pPr>
                      <a:r>
                        <a:rPr lang="en-US" sz="1700" dirty="0" smtClean="0">
                          <a:effectLst/>
                          <a:uFill>
                            <a:solidFill>
                              <a:srgbClr val="000000"/>
                            </a:solidFill>
                          </a:uFill>
                        </a:rPr>
                        <a:t>Use</a:t>
                      </a:r>
                      <a:r>
                        <a:rPr lang="en-US" sz="1700" baseline="0" dirty="0" smtClean="0">
                          <a:effectLst/>
                          <a:uFill>
                            <a:solidFill>
                              <a:srgbClr val="000000"/>
                            </a:solidFill>
                          </a:uFill>
                        </a:rPr>
                        <a:t> of spies in modern cyber warfare has transformed into the cyber world as utilization of Trojan and other types of Trap Door software. Considering a </a:t>
                      </a:r>
                      <a:r>
                        <a:rPr lang="tr-TR" sz="1700" baseline="0" dirty="0" err="1" smtClean="0">
                          <a:effectLst/>
                          <a:uFill>
                            <a:solidFill>
                              <a:srgbClr val="000000"/>
                            </a:solidFill>
                          </a:uFill>
                        </a:rPr>
                        <a:t>cyber</a:t>
                      </a:r>
                      <a:r>
                        <a:rPr lang="tr-TR" sz="1700" baseline="0" dirty="0" smtClean="0">
                          <a:effectLst/>
                          <a:uFill>
                            <a:solidFill>
                              <a:srgbClr val="000000"/>
                            </a:solidFill>
                          </a:uFill>
                        </a:rPr>
                        <a:t> </a:t>
                      </a:r>
                      <a:r>
                        <a:rPr lang="en-US" sz="1700" baseline="0" dirty="0" smtClean="0">
                          <a:effectLst/>
                          <a:uFill>
                            <a:solidFill>
                              <a:srgbClr val="000000"/>
                            </a:solidFill>
                          </a:uFill>
                        </a:rPr>
                        <a:t>war</a:t>
                      </a:r>
                      <a:r>
                        <a:rPr lang="tr-TR" sz="1700" baseline="0" dirty="0" smtClean="0">
                          <a:effectLst/>
                          <a:uFill>
                            <a:solidFill>
                              <a:srgbClr val="000000"/>
                            </a:solidFill>
                          </a:uFill>
                        </a:rPr>
                        <a:t>, </a:t>
                      </a:r>
                      <a:r>
                        <a:rPr lang="en-US" sz="1700" baseline="0" dirty="0" smtClean="0">
                          <a:effectLst/>
                          <a:uFill>
                            <a:solidFill>
                              <a:srgbClr val="000000"/>
                            </a:solidFill>
                          </a:uFill>
                        </a:rPr>
                        <a:t>it </a:t>
                      </a:r>
                      <a:r>
                        <a:rPr lang="en-US" sz="1700" baseline="0" dirty="0" smtClean="0">
                          <a:effectLst/>
                          <a:uFill>
                            <a:solidFill>
                              <a:srgbClr val="000000"/>
                            </a:solidFill>
                          </a:uFill>
                        </a:rPr>
                        <a:t>would be an uncharacteristic act of a nation to not to know of the cyber  traces and network traffic of critical infrastructures and enemy units</a:t>
                      </a:r>
                      <a:r>
                        <a:rPr lang="en-US" sz="1700" dirty="0" smtClean="0">
                          <a:effectLst/>
                          <a:uFill>
                            <a:solidFill>
                              <a:srgbClr val="000000"/>
                            </a:solidFill>
                          </a:uFill>
                        </a:rPr>
                        <a:t>.</a:t>
                      </a:r>
                      <a:endParaRPr lang="en-US" sz="1700" dirty="0">
                        <a:solidFill>
                          <a:srgbClr val="000000"/>
                        </a:solidFill>
                        <a:effectLst/>
                        <a:uFill>
                          <a:solidFill>
                            <a:srgbClr val="000000"/>
                          </a:solidFill>
                        </a:uFill>
                        <a:latin typeface="Helvetica" panose="020B0604020202020204" pitchFamily="34" charset="0"/>
                        <a:ea typeface="Arial Unicode MS" panose="020B0604020202020204" pitchFamily="34" charset="-128"/>
                        <a:cs typeface="Arial Unicode MS" panose="020B0604020202020204" pitchFamily="34" charset="-128"/>
                      </a:endParaRPr>
                    </a:p>
                  </a:txBody>
                  <a:tcPr marL="0" marR="0" marT="0" marB="0"/>
                </a:tc>
                <a:extLst>
                  <a:ext uri="{0D108BD9-81ED-4DB2-BD59-A6C34878D82A}">
                    <a16:rowId xmlns:a16="http://schemas.microsoft.com/office/drawing/2014/main" xmlns="" val="317569688"/>
                  </a:ext>
                </a:extLst>
              </a:tr>
            </a:tbl>
          </a:graphicData>
        </a:graphic>
      </p:graphicFrame>
      <p:sp>
        <p:nvSpPr>
          <p:cNvPr id="2" name="TextBox 1"/>
          <p:cNvSpPr txBox="1"/>
          <p:nvPr/>
        </p:nvSpPr>
        <p:spPr>
          <a:xfrm>
            <a:off x="1477382" y="2181211"/>
            <a:ext cx="9595434" cy="2862322"/>
          </a:xfrm>
          <a:prstGeom prst="rect">
            <a:avLst/>
          </a:prstGeom>
          <a:noFill/>
        </p:spPr>
        <p:txBody>
          <a:bodyPr wrap="square" rtlCol="0">
            <a:spAutoFit/>
          </a:bodyPr>
          <a:lstStyle/>
          <a:p>
            <a:pPr algn="ctr"/>
            <a:r>
              <a:rPr lang="en-US" sz="3000" dirty="0" err="1" smtClean="0">
                <a:latin typeface="Open Sans" panose="020B0606030504020204"/>
              </a:rPr>
              <a:t>Bedirhan</a:t>
            </a:r>
            <a:r>
              <a:rPr lang="en-US" sz="3000" dirty="0" smtClean="0">
                <a:latin typeface="Open Sans" panose="020B0606030504020204"/>
              </a:rPr>
              <a:t> YILDIZ, </a:t>
            </a:r>
            <a:r>
              <a:rPr lang="en-US" sz="3000" dirty="0" err="1" smtClean="0">
                <a:latin typeface="Open Sans" panose="020B0606030504020204"/>
              </a:rPr>
              <a:t>Ozan</a:t>
            </a:r>
            <a:r>
              <a:rPr lang="en-US" sz="3000" dirty="0" smtClean="0">
                <a:latin typeface="Open Sans" panose="020B0606030504020204"/>
              </a:rPr>
              <a:t> MURAT, </a:t>
            </a:r>
            <a:r>
              <a:rPr lang="en-US" sz="3000" dirty="0" err="1" smtClean="0">
                <a:latin typeface="Open Sans" panose="020B0606030504020204"/>
              </a:rPr>
              <a:t>Mertcan</a:t>
            </a:r>
            <a:r>
              <a:rPr lang="en-US" sz="3000" dirty="0" smtClean="0">
                <a:latin typeface="Open Sans" panose="020B0606030504020204"/>
              </a:rPr>
              <a:t> KARAYILAN, </a:t>
            </a:r>
            <a:r>
              <a:rPr lang="en-US" sz="3000" dirty="0" err="1" smtClean="0">
                <a:latin typeface="Open Sans" panose="020B0606030504020204"/>
              </a:rPr>
              <a:t>Bahar</a:t>
            </a:r>
            <a:r>
              <a:rPr lang="en-US" sz="3000" dirty="0" smtClean="0">
                <a:latin typeface="Open Sans" panose="020B0606030504020204"/>
              </a:rPr>
              <a:t> TİMAÇ, </a:t>
            </a:r>
            <a:r>
              <a:rPr lang="en-US" sz="3000" dirty="0" err="1" smtClean="0">
                <a:latin typeface="Open Sans" panose="020B0606030504020204"/>
              </a:rPr>
              <a:t>Çağrı</a:t>
            </a:r>
            <a:r>
              <a:rPr lang="en-US" sz="3000" dirty="0" smtClean="0">
                <a:latin typeface="Open Sans" panose="020B0606030504020204"/>
              </a:rPr>
              <a:t> DOĞU, Hüseyin YAĞCI,</a:t>
            </a:r>
          </a:p>
          <a:p>
            <a:pPr algn="ctr"/>
            <a:r>
              <a:rPr lang="en-US" sz="3000" dirty="0" smtClean="0">
                <a:latin typeface="Open Sans" panose="020B0606030504020204"/>
              </a:rPr>
              <a:t> </a:t>
            </a:r>
            <a:r>
              <a:rPr lang="en-US" sz="3000" dirty="0" err="1">
                <a:latin typeface="Open Sans" panose="020B0606030504020204"/>
              </a:rPr>
              <a:t>Çağatay</a:t>
            </a:r>
            <a:r>
              <a:rPr lang="en-US" sz="3000" dirty="0">
                <a:latin typeface="Open Sans" panose="020B0606030504020204"/>
              </a:rPr>
              <a:t> </a:t>
            </a:r>
            <a:r>
              <a:rPr lang="en-US" sz="3000" dirty="0" smtClean="0">
                <a:latin typeface="Open Sans" panose="020B0606030504020204"/>
              </a:rPr>
              <a:t>YÜCEL, Ahmet KOLTUKSUZ </a:t>
            </a:r>
          </a:p>
          <a:p>
            <a:pPr algn="ctr"/>
            <a:r>
              <a:rPr lang="en-US" sz="3000" dirty="0" smtClean="0">
                <a:latin typeface="Open Sans" panose="020B0606030504020204"/>
              </a:rPr>
              <a:t>Cyber Space Security Lab.</a:t>
            </a:r>
          </a:p>
          <a:p>
            <a:pPr algn="ctr"/>
            <a:r>
              <a:rPr lang="en-US" sz="3000" dirty="0" smtClean="0">
                <a:latin typeface="Open Sans" panose="020B0606030504020204"/>
              </a:rPr>
              <a:t>Yaşar University</a:t>
            </a:r>
          </a:p>
          <a:p>
            <a:pPr algn="ctr"/>
            <a:r>
              <a:rPr lang="en-US" sz="3000" dirty="0" smtClean="0">
                <a:latin typeface="Open Sans" panose="020B0606030504020204"/>
              </a:rPr>
              <a:t>Department of Computer Engineering</a:t>
            </a:r>
            <a:endParaRPr lang="en-US" sz="3000" dirty="0">
              <a:latin typeface="Open Sans" panose="020B0606030504020204"/>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3773" y="5029199"/>
            <a:ext cx="1255305" cy="1255305"/>
          </a:xfrm>
          <a:prstGeom prst="rect">
            <a:avLst/>
          </a:prstGeom>
          <a:ln>
            <a:noFill/>
          </a:ln>
        </p:spPr>
      </p:pic>
      <p:sp>
        <p:nvSpPr>
          <p:cNvPr id="6" name="Rectangle 5"/>
          <p:cNvSpPr/>
          <p:nvPr/>
        </p:nvSpPr>
        <p:spPr>
          <a:xfrm>
            <a:off x="13950861" y="4751146"/>
            <a:ext cx="2141127" cy="584775"/>
          </a:xfrm>
          <a:prstGeom prst="rect">
            <a:avLst/>
          </a:prstGeom>
        </p:spPr>
        <p:txBody>
          <a:bodyPr wrap="square">
            <a:spAutoFit/>
          </a:bodyPr>
          <a:lstStyle/>
          <a:p>
            <a:r>
              <a:rPr lang="en-US" sz="3200" b="1" dirty="0">
                <a:solidFill>
                  <a:srgbClr val="C00000"/>
                </a:solidFill>
                <a:latin typeface="Open Sans" panose="020B0606030504020204"/>
              </a:rPr>
              <a:t>Mapping</a:t>
            </a:r>
            <a:endParaRPr lang="en-US" sz="3200" b="1" dirty="0"/>
          </a:p>
        </p:txBody>
      </p:sp>
      <p:cxnSp>
        <p:nvCxnSpPr>
          <p:cNvPr id="8" name="Straight Connector 7"/>
          <p:cNvCxnSpPr/>
          <p:nvPr/>
        </p:nvCxnSpPr>
        <p:spPr>
          <a:xfrm>
            <a:off x="146965" y="8071764"/>
            <a:ext cx="78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6965" y="14881080"/>
            <a:ext cx="7848000" cy="12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6965" y="20646189"/>
            <a:ext cx="7848000" cy="12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26177" y="29673755"/>
            <a:ext cx="4955458" cy="369332"/>
          </a:xfrm>
          <a:prstGeom prst="rect">
            <a:avLst/>
          </a:prstGeom>
          <a:noFill/>
        </p:spPr>
        <p:txBody>
          <a:bodyPr wrap="square" rtlCol="0">
            <a:spAutoFit/>
          </a:bodyPr>
          <a:lstStyle/>
          <a:p>
            <a:r>
              <a:rPr lang="tr-TR" dirty="0" smtClean="0"/>
              <a:t>Graphic Design by Murat ÖDEMİŞ</a:t>
            </a:r>
            <a:endParaRPr lang="en-US" dirty="0"/>
          </a:p>
        </p:txBody>
      </p:sp>
    </p:spTree>
    <p:extLst>
      <p:ext uri="{BB962C8B-B14F-4D97-AF65-F5344CB8AC3E}">
        <p14:creationId xmlns:p14="http://schemas.microsoft.com/office/powerpoint/2010/main" val="1833697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1129</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 Unicode MS</vt:lpstr>
      <vt:lpstr>Arial</vt:lpstr>
      <vt:lpstr>Calibri</vt:lpstr>
      <vt:lpstr>Calibri Light</vt:lpstr>
      <vt:lpstr>Cambria Math</vt:lpstr>
      <vt:lpstr>Helvetica</vt:lpstr>
      <vt:lpstr>Open Sans</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dc:creator>
  <cp:lastModifiedBy>cagatay</cp:lastModifiedBy>
  <cp:revision>43</cp:revision>
  <dcterms:created xsi:type="dcterms:W3CDTF">2016-06-16T15:00:45Z</dcterms:created>
  <dcterms:modified xsi:type="dcterms:W3CDTF">2016-07-11T08:01:08Z</dcterms:modified>
</cp:coreProperties>
</file>